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66" r:id="rId5"/>
    <p:sldId id="269" r:id="rId6"/>
    <p:sldId id="268" r:id="rId7"/>
    <p:sldId id="270" r:id="rId8"/>
    <p:sldId id="271" r:id="rId9"/>
    <p:sldId id="273" r:id="rId10"/>
    <p:sldId id="272" r:id="rId11"/>
    <p:sldId id="259" r:id="rId12"/>
    <p:sldId id="280" r:id="rId13"/>
    <p:sldId id="281" r:id="rId14"/>
    <p:sldId id="282" r:id="rId15"/>
    <p:sldId id="283" r:id="rId16"/>
    <p:sldId id="276" r:id="rId17"/>
    <p:sldId id="277" r:id="rId18"/>
    <p:sldId id="278" r:id="rId19"/>
    <p:sldId id="260" r:id="rId20"/>
    <p:sldId id="261" r:id="rId21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75"/>
    <a:srgbClr val="7CB341"/>
    <a:srgbClr val="000079"/>
    <a:srgbClr val="00FF00"/>
    <a:srgbClr val="00D200"/>
    <a:srgbClr val="83B3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159" autoAdjust="0"/>
  </p:normalViewPr>
  <p:slideViewPr>
    <p:cSldViewPr snapToGrid="0">
      <p:cViewPr varScale="1">
        <p:scale>
          <a:sx n="104" d="100"/>
          <a:sy n="104" d="100"/>
        </p:scale>
        <p:origin x="73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2C2A1B8-8F40-8FBC-E7A5-F1F6F8901B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72F1C3-49B9-46F2-67E4-5967CE9D2C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A7FC7-3C8F-4996-9FD0-CEF1FA75AA47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F491D0-50AF-B234-EDFC-0AC89BBBE1C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FAFAF6-7EF9-23E8-EB7A-4E1CEA2839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90F8CB-BC11-40C4-91EA-775342A45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2689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9EC1C-B2D8-4E97-9B34-75795E4410B0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CD87A-1BA4-4310-A2C2-3F9F94CCC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0217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BAEA7-6252-A33F-5CA5-992BB4304F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6D96AF-29AA-05C0-31ED-024A296C9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065A5-EE81-125B-8210-117B4DE3F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714EA-DE72-4ACD-BC89-E682FB2C326D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BDE76-DE70-9DEE-D48C-CB9A5CA50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7E269-140F-409A-AABD-92E00DE36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EA82D-B51D-47D8-BC9A-6190274FC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16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ACB1D-EF61-0EA7-EB02-136833E8C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13EB8D-5C82-F709-9767-3A742652A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515BE-640F-D81F-DCFF-F73EE741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714EA-DE72-4ACD-BC89-E682FB2C326D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BE353-21C6-2013-02DB-3E64DD626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55DCD-5E2C-7E99-80AB-D1A431FC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EA82D-B51D-47D8-BC9A-6190274FC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36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3ECB96-A538-AF92-4D03-B2B53687CC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04968-0195-EDFF-C097-9D752448F4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3226E-9D42-EBFA-AA0B-DA2AA1FF0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714EA-DE72-4ACD-BC89-E682FB2C326D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D2D29-E053-5131-FABF-6AE20E171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09C2B-CB93-D197-4E14-5E11F925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EA82D-B51D-47D8-BC9A-6190274FC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69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3D10E-C585-A82C-CAF4-72241B65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113D2-299D-34BB-2B13-CB528CF635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8388A-749C-B349-E2D3-908CE3A6D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714EA-DE72-4ACD-BC89-E682FB2C326D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DDA90-8C79-A7E7-42BE-6A9F53887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3C266-005E-89C3-1DC9-704C2E462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EA82D-B51D-47D8-BC9A-6190274FC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256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42635-7CDB-FC35-5B7A-E8661AE83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63F293-3E49-DE19-B8A4-605903F7E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300DD-7C9A-0781-3906-5D19695E6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714EA-DE72-4ACD-BC89-E682FB2C326D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71E42-9F86-C330-1A6A-5088645E4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7D354-2499-304E-48C9-E0FF7A80B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EA82D-B51D-47D8-BC9A-6190274FC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01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A063D-CD86-57D5-F9F7-808130B19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DAB19-B2F3-B5C8-8EBB-9F3D4E337D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278EA3-9AB5-749A-C3FB-D6F2ED7C12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82DE26-E738-EA19-94E6-780B878C8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714EA-DE72-4ACD-BC89-E682FB2C326D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7C4C2-64E1-2FE2-5C5E-7A4B2A6C2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BAEB3B-D106-69D3-9ACB-955CCB488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EA82D-B51D-47D8-BC9A-6190274FC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2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025A4-F218-2206-217D-AC6A5B5C7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167A8-EC24-8EBC-E74D-A337EED75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6D1F76-2D1C-95F6-FA54-1C34849CA4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8221FE-F35B-933A-8857-8D6CF660DC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86BBA8-6954-44AD-50D9-64A6E9D5D0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52476-DC9C-0FE9-2999-9BD4B636A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714EA-DE72-4ACD-BC89-E682FB2C326D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14F4A0-88B8-4A75-1573-0E1D742D3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735DB4-4D13-5CDC-40DC-5807841A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EA82D-B51D-47D8-BC9A-6190274FC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6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03C2F-B7F4-66B6-D2F2-47EEEA9FE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CDB2B7-0C25-2D53-C99B-0D4C5DE83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714EA-DE72-4ACD-BC89-E682FB2C326D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2E205B-D103-0C2A-4A75-E433EBF97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526A35-AC2B-9986-ABE8-1BC983050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EA82D-B51D-47D8-BC9A-6190274FC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6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E32203-4380-AF3A-056E-E39E62AAB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714EA-DE72-4ACD-BC89-E682FB2C326D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4E6D82-3335-FAD7-6052-050F5458C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EB49A-2FAD-FBCF-EDA7-0F2B49CF8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EA82D-B51D-47D8-BC9A-6190274FC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47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BEA70-5F57-A411-C42D-270F76DCC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6AF4A-3130-0DE6-A3FD-26F09ACAB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9A004-43BF-E104-7270-2A02AB651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81DBDF-FA61-3F7E-F37E-5DEDD90D7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714EA-DE72-4ACD-BC89-E682FB2C326D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57C74-630E-7E86-AFC4-2A35D6C12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E9EC2A-572C-DEC5-C28B-F423ADC32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EA82D-B51D-47D8-BC9A-6190274FC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12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8EBD5-E2B9-CD76-FEA2-E7B4677F0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07EA66-7DCF-E12B-E81D-8540EB56D5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BF3565-41D4-FC60-D953-552E206E5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224D18-64C7-B871-1F44-3724EC138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714EA-DE72-4ACD-BC89-E682FB2C326D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E6AFC-6CFB-592A-DCD9-9CA15AAF3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DC2DC-8A4C-2419-021E-3DBF4F613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EA82D-B51D-47D8-BC9A-6190274FC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66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84CCE9-AEEA-1DFB-C85F-631BF2609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5E9E4A-99FF-F3DB-30CE-61474EF69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791C9-BB8C-8E29-5BF8-39C0C26EC5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714EA-DE72-4ACD-BC89-E682FB2C326D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F7982-844A-BD59-22DB-D8B0CBA2F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EA56B6-ABA1-6025-164D-39B0D5B6AE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EA82D-B51D-47D8-BC9A-6190274FC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38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calclean.com/" TargetMode="External"/><Relationship Id="rId4" Type="http://schemas.openxmlformats.org/officeDocument/2006/relationships/hyperlink" Target="mailto:noelshenoi@calclean.com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noelshenoi@calclean.com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6E5B4AE-5786-FC76-A7F4-ACFCC6DAE9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1771192"/>
            <a:ext cx="12191999" cy="1331385"/>
          </a:xfrm>
        </p:spPr>
        <p:txBody>
          <a:bodyPr>
            <a:norm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Cost Effective Case Closures</a:t>
            </a: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Presenter: Noel Shenoi</a:t>
            </a: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June 2025</a:t>
            </a:r>
          </a:p>
          <a:p>
            <a:endParaRPr lang="en-US" dirty="0">
              <a:latin typeface="Meiryo (Body)"/>
            </a:endParaRP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98C1AD-A54C-3D11-EDBD-8D7D2418E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863" y="368270"/>
            <a:ext cx="3894271" cy="9144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3C76715-60B1-56CC-EA68-9B099384EFE0}"/>
              </a:ext>
            </a:extLst>
          </p:cNvPr>
          <p:cNvCxnSpPr/>
          <p:nvPr/>
        </p:nvCxnSpPr>
        <p:spPr>
          <a:xfrm>
            <a:off x="2452970" y="3365540"/>
            <a:ext cx="7315200" cy="0"/>
          </a:xfrm>
          <a:prstGeom prst="line">
            <a:avLst/>
          </a:prstGeom>
          <a:ln w="57150">
            <a:solidFill>
              <a:srgbClr val="000075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C:\Users\Kevin\Desktop\veterans-150x150.png">
            <a:extLst>
              <a:ext uri="{FF2B5EF4-FFF2-40B4-BE49-F238E27FC236}">
                <a16:creationId xmlns:a16="http://schemas.microsoft.com/office/drawing/2014/main" id="{F2FA2175-5899-D911-480A-10FFAB369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52" y="4467549"/>
            <a:ext cx="740147" cy="68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CDEEF9-E6A6-24F6-834E-2AD15C6A3FAE}"/>
              </a:ext>
            </a:extLst>
          </p:cNvPr>
          <p:cNvSpPr/>
          <p:nvPr/>
        </p:nvSpPr>
        <p:spPr>
          <a:xfrm>
            <a:off x="9811325" y="5334756"/>
            <a:ext cx="2123067" cy="614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“</a:t>
            </a:r>
            <a:r>
              <a:rPr lang="en-US" sz="1200" dirty="0">
                <a:solidFill>
                  <a:srgbClr val="FF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We</a:t>
            </a:r>
            <a:r>
              <a:rPr lang="en-US" sz="1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1200" dirty="0">
                <a:solidFill>
                  <a:srgbClr val="0070C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support</a:t>
            </a:r>
            <a:r>
              <a:rPr lang="en-US" sz="1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our</a:t>
            </a:r>
            <a:r>
              <a:rPr lang="en-US" sz="1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1200" dirty="0">
                <a:solidFill>
                  <a:srgbClr val="0070C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men</a:t>
            </a:r>
            <a:r>
              <a:rPr lang="en-US" sz="1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and</a:t>
            </a:r>
            <a:r>
              <a:rPr lang="en-US" sz="1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1200" dirty="0">
                <a:solidFill>
                  <a:srgbClr val="0070C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women</a:t>
            </a:r>
            <a:r>
              <a:rPr lang="en-US" sz="1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who</a:t>
            </a:r>
            <a:r>
              <a:rPr lang="en-US" sz="1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1200" dirty="0">
                <a:solidFill>
                  <a:srgbClr val="0070C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have</a:t>
            </a:r>
            <a:r>
              <a:rPr lang="en-US" sz="1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served</a:t>
            </a:r>
            <a:r>
              <a:rPr lang="en-US" sz="1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1200" dirty="0">
                <a:solidFill>
                  <a:srgbClr val="0070C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our</a:t>
            </a:r>
            <a:r>
              <a:rPr lang="en-US" sz="1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country</a:t>
            </a:r>
            <a:r>
              <a:rPr lang="en-US" sz="1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FF6730-3D11-DF0E-4C99-B1D2D7E9F8BB}"/>
              </a:ext>
            </a:extLst>
          </p:cNvPr>
          <p:cNvSpPr/>
          <p:nvPr/>
        </p:nvSpPr>
        <p:spPr>
          <a:xfrm>
            <a:off x="-1" y="3385085"/>
            <a:ext cx="12192000" cy="230832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1790 N. Case Street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Orange, CA 92865</a:t>
            </a:r>
          </a:p>
          <a:p>
            <a:pPr algn="ctr"/>
            <a:endParaRPr lang="en-US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714-936-2706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hlinkClick r:id="rId4"/>
              </a:rPr>
              <a:t>noelshenoi@calclean.com</a:t>
            </a:r>
            <a:endParaRPr lang="en-US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hlinkClick r:id="rId5"/>
              </a:rPr>
              <a:t>www.calclean.com</a:t>
            </a:r>
            <a:endParaRPr lang="en-US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EA7018-3A00-C21D-3529-57E3F3A442C0}"/>
              </a:ext>
            </a:extLst>
          </p:cNvPr>
          <p:cNvSpPr/>
          <p:nvPr/>
        </p:nvSpPr>
        <p:spPr>
          <a:xfrm>
            <a:off x="0" y="6489730"/>
            <a:ext cx="12192000" cy="432925"/>
          </a:xfrm>
          <a:prstGeom prst="rect">
            <a:avLst/>
          </a:prstGeom>
          <a:solidFill>
            <a:srgbClr val="00007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ABACF5-289A-487D-47C1-F71F58973943}"/>
              </a:ext>
            </a:extLst>
          </p:cNvPr>
          <p:cNvSpPr/>
          <p:nvPr/>
        </p:nvSpPr>
        <p:spPr>
          <a:xfrm>
            <a:off x="0" y="6065747"/>
            <a:ext cx="12192000" cy="432925"/>
          </a:xfrm>
          <a:prstGeom prst="rect">
            <a:avLst/>
          </a:prstGeom>
          <a:solidFill>
            <a:srgbClr val="7CB3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37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75616-6DFA-E5CF-C95D-26B09CAD2726}"/>
              </a:ext>
            </a:extLst>
          </p:cNvPr>
          <p:cNvSpPr txBox="1">
            <a:spLocks/>
          </p:cNvSpPr>
          <p:nvPr/>
        </p:nvSpPr>
        <p:spPr>
          <a:xfrm>
            <a:off x="0" y="887"/>
            <a:ext cx="12192000" cy="9167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500" u="sng" dirty="0">
              <a:solidFill>
                <a:srgbClr val="222D62"/>
              </a:solidFill>
              <a:latin typeface="Meiryo (Headings)"/>
            </a:endParaRPr>
          </a:p>
          <a:p>
            <a:pPr algn="ctr"/>
            <a:r>
              <a:rPr lang="en-US" sz="3500" u="sng" dirty="0">
                <a:solidFill>
                  <a:srgbClr val="222D62"/>
                </a:solidFill>
                <a:latin typeface="Meiryo (Headings)"/>
              </a:rPr>
              <a:t>Vapor and Groundwater Extraction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A0B8816A-A801-C92D-37E8-BA29DB71F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902" y="5249511"/>
            <a:ext cx="8838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dirty="0"/>
              <a:t>* TIMING FOR ILLUSTRATIVE PURPOSES ONLY</a:t>
            </a:r>
          </a:p>
          <a:p>
            <a:r>
              <a:rPr lang="en-US" altLang="en-US" sz="1400" dirty="0"/>
              <a:t>( Longer Events usually increase Cone of Depression and expose more saturated zone for vapor extraction)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F1A7D97-2080-F06B-4284-A40B9DBD594E}"/>
              </a:ext>
            </a:extLst>
          </p:cNvPr>
          <p:cNvGrpSpPr>
            <a:grpSpLocks noChangeAspect="1"/>
          </p:cNvGrpSpPr>
          <p:nvPr/>
        </p:nvGrpSpPr>
        <p:grpSpPr>
          <a:xfrm>
            <a:off x="2567461" y="1117628"/>
            <a:ext cx="7026043" cy="3931920"/>
            <a:chOff x="1804068" y="1606550"/>
            <a:chExt cx="6699250" cy="4489450"/>
          </a:xfrm>
        </p:grpSpPr>
        <p:pic>
          <p:nvPicPr>
            <p:cNvPr id="5" name="Picture 4" descr="profile">
              <a:extLst>
                <a:ext uri="{FF2B5EF4-FFF2-40B4-BE49-F238E27FC236}">
                  <a16:creationId xmlns:a16="http://schemas.microsoft.com/office/drawing/2014/main" id="{9402D509-FA27-58C6-94D6-7088C4AE66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04068" y="1606550"/>
              <a:ext cx="6699250" cy="4489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13">
              <a:extLst>
                <a:ext uri="{FF2B5EF4-FFF2-40B4-BE49-F238E27FC236}">
                  <a16:creationId xmlns:a16="http://schemas.microsoft.com/office/drawing/2014/main" id="{012FF41F-73D5-2360-D6AA-1237A8C553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3539" y="5053408"/>
              <a:ext cx="1640327" cy="351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>
                  <a:solidFill>
                    <a:schemeClr val="bg1"/>
                  </a:solidFill>
                </a:rPr>
                <a:t>Cone of Depression</a:t>
              </a:r>
            </a:p>
          </p:txBody>
        </p:sp>
        <p:sp>
          <p:nvSpPr>
            <p:cNvPr id="7" name="Line 14">
              <a:extLst>
                <a:ext uri="{FF2B5EF4-FFF2-40B4-BE49-F238E27FC236}">
                  <a16:creationId xmlns:a16="http://schemas.microsoft.com/office/drawing/2014/main" id="{5F33A2C4-C6C9-8B83-BCF8-294DCE48F1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02225" y="4805757"/>
              <a:ext cx="523875" cy="24765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" name="Text Box 8">
              <a:extLst>
                <a:ext uri="{FF2B5EF4-FFF2-40B4-BE49-F238E27FC236}">
                  <a16:creationId xmlns:a16="http://schemas.microsoft.com/office/drawing/2014/main" id="{7157AF1F-3F00-9FD9-4CB8-110F4F8225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445576">
              <a:off x="5810944" y="4404403"/>
              <a:ext cx="475958" cy="316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dirty="0"/>
                <a:t>8hr.*</a:t>
              </a:r>
            </a:p>
          </p:txBody>
        </p:sp>
        <p:sp>
          <p:nvSpPr>
            <p:cNvPr id="9" name="Text Box 9">
              <a:extLst>
                <a:ext uri="{FF2B5EF4-FFF2-40B4-BE49-F238E27FC236}">
                  <a16:creationId xmlns:a16="http://schemas.microsoft.com/office/drawing/2014/main" id="{5139CB02-D89E-05DA-F191-E5116FD2C4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485444">
              <a:off x="5806890" y="4589692"/>
              <a:ext cx="552381" cy="316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dirty="0"/>
                <a:t>24hr.*</a:t>
              </a:r>
            </a:p>
          </p:txBody>
        </p:sp>
        <p:sp>
          <p:nvSpPr>
            <p:cNvPr id="10" name="Text Box 10">
              <a:extLst>
                <a:ext uri="{FF2B5EF4-FFF2-40B4-BE49-F238E27FC236}">
                  <a16:creationId xmlns:a16="http://schemas.microsoft.com/office/drawing/2014/main" id="{429433F2-7A16-E4A6-BF22-D2629CD560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039172">
              <a:off x="5885472" y="4769105"/>
              <a:ext cx="639196" cy="316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dirty="0"/>
                <a:t>5 days*</a:t>
              </a:r>
            </a:p>
          </p:txBody>
        </p:sp>
        <p:sp>
          <p:nvSpPr>
            <p:cNvPr id="11" name="Text Box 11">
              <a:extLst>
                <a:ext uri="{FF2B5EF4-FFF2-40B4-BE49-F238E27FC236}">
                  <a16:creationId xmlns:a16="http://schemas.microsoft.com/office/drawing/2014/main" id="{2A485C50-588F-E356-8EAF-FDE13E7DF0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834401">
              <a:off x="5965277" y="5016480"/>
              <a:ext cx="715618" cy="316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dirty="0">
                  <a:solidFill>
                    <a:schemeClr val="bg1"/>
                  </a:solidFill>
                </a:rPr>
                <a:t>20 days*</a:t>
              </a:r>
            </a:p>
          </p:txBody>
        </p:sp>
        <p:sp>
          <p:nvSpPr>
            <p:cNvPr id="12" name="Text Box 12">
              <a:extLst>
                <a:ext uri="{FF2B5EF4-FFF2-40B4-BE49-F238E27FC236}">
                  <a16:creationId xmlns:a16="http://schemas.microsoft.com/office/drawing/2014/main" id="{E895D3CD-167D-5493-526D-E063A117A8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750602">
              <a:off x="6065145" y="5231537"/>
              <a:ext cx="769113" cy="316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dirty="0">
                  <a:solidFill>
                    <a:schemeClr val="bg1"/>
                  </a:solidFill>
                </a:rPr>
                <a:t>1 month*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3E83759-8D79-1058-25FB-FB50076DAC9D}"/>
              </a:ext>
            </a:extLst>
          </p:cNvPr>
          <p:cNvSpPr/>
          <p:nvPr/>
        </p:nvSpPr>
        <p:spPr>
          <a:xfrm>
            <a:off x="0" y="6489730"/>
            <a:ext cx="12192000" cy="432925"/>
          </a:xfrm>
          <a:prstGeom prst="rect">
            <a:avLst/>
          </a:prstGeom>
          <a:solidFill>
            <a:srgbClr val="00007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721705-8AE2-E821-7AA9-BAE4FEE89EB0}"/>
              </a:ext>
            </a:extLst>
          </p:cNvPr>
          <p:cNvSpPr/>
          <p:nvPr/>
        </p:nvSpPr>
        <p:spPr>
          <a:xfrm>
            <a:off x="0" y="6065747"/>
            <a:ext cx="12192000" cy="432925"/>
          </a:xfrm>
          <a:prstGeom prst="rect">
            <a:avLst/>
          </a:prstGeom>
          <a:solidFill>
            <a:srgbClr val="7CB3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95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B46DE-08D4-DBD0-D0C4-CD72D7307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57E42-78B2-4AF4-77D8-C60156D26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4187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0075"/>
                </a:solidFill>
                <a:latin typeface="Meiryo (Headings)"/>
              </a:rPr>
              <a:t>Case Study #1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B5AE56F-9269-75D0-2485-C8E116E13228}"/>
              </a:ext>
            </a:extLst>
          </p:cNvPr>
          <p:cNvCxnSpPr/>
          <p:nvPr/>
        </p:nvCxnSpPr>
        <p:spPr>
          <a:xfrm>
            <a:off x="3581400" y="979191"/>
            <a:ext cx="5029200" cy="0"/>
          </a:xfrm>
          <a:prstGeom prst="line">
            <a:avLst/>
          </a:prstGeom>
          <a:ln w="57150">
            <a:solidFill>
              <a:srgbClr val="000075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DE164D2E-0B88-6B00-8DDA-15ACCFF31E17}"/>
              </a:ext>
            </a:extLst>
          </p:cNvPr>
          <p:cNvSpPr/>
          <p:nvPr/>
        </p:nvSpPr>
        <p:spPr>
          <a:xfrm>
            <a:off x="0" y="1341877"/>
            <a:ext cx="12192000" cy="461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0" u="sng" dirty="0">
                <a:solidFill>
                  <a:srgbClr val="222222"/>
                </a:solidFill>
                <a:effectLst/>
                <a:latin typeface="Meiryo (Body)"/>
              </a:rPr>
              <a:t>Chevron Station, Inglewood</a:t>
            </a:r>
            <a:endParaRPr lang="en-US" sz="1600" b="0" i="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71F651-1A6A-BFAA-5E66-A9B09071DA54}"/>
              </a:ext>
            </a:extLst>
          </p:cNvPr>
          <p:cNvSpPr/>
          <p:nvPr/>
        </p:nvSpPr>
        <p:spPr>
          <a:xfrm>
            <a:off x="0" y="6489730"/>
            <a:ext cx="12192000" cy="432925"/>
          </a:xfrm>
          <a:prstGeom prst="rect">
            <a:avLst/>
          </a:prstGeom>
          <a:solidFill>
            <a:srgbClr val="00007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8FD2DC-8711-50D4-8810-6CED6EAEF617}"/>
              </a:ext>
            </a:extLst>
          </p:cNvPr>
          <p:cNvSpPr/>
          <p:nvPr/>
        </p:nvSpPr>
        <p:spPr>
          <a:xfrm>
            <a:off x="0" y="6065747"/>
            <a:ext cx="12192000" cy="432925"/>
          </a:xfrm>
          <a:prstGeom prst="rect">
            <a:avLst/>
          </a:prstGeom>
          <a:solidFill>
            <a:srgbClr val="7CB3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EA1485-8B89-A469-2193-F763B3249AF4}"/>
              </a:ext>
            </a:extLst>
          </p:cNvPr>
          <p:cNvSpPr txBox="1"/>
          <p:nvPr/>
        </p:nvSpPr>
        <p:spPr>
          <a:xfrm>
            <a:off x="1518684" y="2007471"/>
            <a:ext cx="91546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solidFill>
                  <a:srgbClr val="222222"/>
                </a:solidFill>
                <a:effectLst/>
                <a:latin typeface="Meiryo (Body)"/>
              </a:rPr>
              <a:t>1.	60-Day HVDPE Conducted (2013)</a:t>
            </a:r>
          </a:p>
          <a:p>
            <a:pPr algn="l"/>
            <a:r>
              <a:rPr lang="en-US" sz="2400" b="0" i="0" dirty="0">
                <a:solidFill>
                  <a:srgbClr val="222222"/>
                </a:solidFill>
                <a:effectLst/>
                <a:latin typeface="Meiryo (Body)"/>
              </a:rPr>
              <a:t>	• Targeted free product removal</a:t>
            </a:r>
          </a:p>
          <a:p>
            <a:pPr algn="l"/>
            <a:endParaRPr lang="en-US" sz="2400" b="0" i="0" dirty="0">
              <a:solidFill>
                <a:srgbClr val="222222"/>
              </a:solidFill>
              <a:effectLst/>
              <a:latin typeface="Meiryo (Body)"/>
            </a:endParaRPr>
          </a:p>
          <a:p>
            <a:pPr algn="l"/>
            <a:r>
              <a:rPr lang="en-US" sz="2400" b="1" dirty="0">
                <a:solidFill>
                  <a:srgbClr val="222222"/>
                </a:solidFill>
                <a:latin typeface="Meiryo (Body)"/>
              </a:rPr>
              <a:t>2.	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Meiryo (Body)"/>
              </a:rPr>
              <a:t>&gt;10,000 Pounds of Hydrocarbons Extracted</a:t>
            </a:r>
          </a:p>
          <a:p>
            <a:pPr algn="l"/>
            <a:r>
              <a:rPr lang="en-US" sz="2400" b="0" i="0" dirty="0">
                <a:solidFill>
                  <a:srgbClr val="222222"/>
                </a:solidFill>
                <a:effectLst/>
                <a:latin typeface="Meiryo (Body)"/>
              </a:rPr>
              <a:t>	• Significant source mass reduction</a:t>
            </a:r>
          </a:p>
          <a:p>
            <a:pPr algn="l"/>
            <a:endParaRPr lang="en-US" sz="2400" b="0" i="0" dirty="0">
              <a:solidFill>
                <a:srgbClr val="222222"/>
              </a:solidFill>
              <a:effectLst/>
              <a:latin typeface="Meiryo (Body)"/>
            </a:endParaRPr>
          </a:p>
          <a:p>
            <a:pPr algn="l"/>
            <a:r>
              <a:rPr lang="en-US" sz="2400" b="1" i="0" dirty="0">
                <a:solidFill>
                  <a:srgbClr val="222222"/>
                </a:solidFill>
                <a:effectLst/>
                <a:latin typeface="Meiryo (Body)"/>
              </a:rPr>
              <a:t>3.	Case Closure Achieved (2016)</a:t>
            </a:r>
          </a:p>
          <a:p>
            <a:pPr algn="l"/>
            <a:r>
              <a:rPr lang="en-US" sz="2400" b="0" i="0" dirty="0">
                <a:solidFill>
                  <a:srgbClr val="222222"/>
                </a:solidFill>
                <a:effectLst/>
                <a:latin typeface="Meiryo (Body)"/>
              </a:rPr>
              <a:t>	• Regulatory approval received</a:t>
            </a:r>
            <a:endParaRPr lang="en-US" sz="2400" dirty="0">
              <a:solidFill>
                <a:srgbClr val="222222"/>
              </a:solidFill>
              <a:latin typeface="Meiryo (Body)"/>
            </a:endParaRPr>
          </a:p>
        </p:txBody>
      </p:sp>
    </p:spTree>
    <p:extLst>
      <p:ext uri="{BB962C8B-B14F-4D97-AF65-F5344CB8AC3E}">
        <p14:creationId xmlns:p14="http://schemas.microsoft.com/office/powerpoint/2010/main" val="2512282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7C4E0-8994-CDB3-F4E7-76068951F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2CA0A30-3484-3C7D-D2FE-E83AD42AE6B5}"/>
              </a:ext>
            </a:extLst>
          </p:cNvPr>
          <p:cNvSpPr/>
          <p:nvPr/>
        </p:nvSpPr>
        <p:spPr>
          <a:xfrm>
            <a:off x="0" y="1159143"/>
            <a:ext cx="12192000" cy="461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0" u="sng" dirty="0">
                <a:solidFill>
                  <a:srgbClr val="222222"/>
                </a:solidFill>
                <a:effectLst/>
                <a:latin typeface="Meiryo (Body)"/>
              </a:rPr>
              <a:t>Dodger Stadium (Former Unocal Gas Station), Los Angeles</a:t>
            </a:r>
            <a:endParaRPr lang="en-US" sz="1600" b="0" i="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52EA83-83DF-6FE3-4F43-D8A34FBB494D}"/>
              </a:ext>
            </a:extLst>
          </p:cNvPr>
          <p:cNvSpPr/>
          <p:nvPr/>
        </p:nvSpPr>
        <p:spPr>
          <a:xfrm>
            <a:off x="0" y="6489730"/>
            <a:ext cx="12192000" cy="432925"/>
          </a:xfrm>
          <a:prstGeom prst="rect">
            <a:avLst/>
          </a:prstGeom>
          <a:solidFill>
            <a:srgbClr val="00007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876707-0130-B4CE-19AA-573B99AC3608}"/>
              </a:ext>
            </a:extLst>
          </p:cNvPr>
          <p:cNvSpPr/>
          <p:nvPr/>
        </p:nvSpPr>
        <p:spPr>
          <a:xfrm>
            <a:off x="0" y="6065747"/>
            <a:ext cx="12192000" cy="432925"/>
          </a:xfrm>
          <a:prstGeom prst="rect">
            <a:avLst/>
          </a:prstGeom>
          <a:solidFill>
            <a:srgbClr val="7CB3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017CBF-61A3-03BC-5AD4-AD3DB6DF8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4187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0075"/>
                </a:solidFill>
                <a:latin typeface="Meiryo (Headings)"/>
              </a:rPr>
              <a:t>Case Study #2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E22CEE-38F5-6D88-EF32-655D228BD7FE}"/>
              </a:ext>
            </a:extLst>
          </p:cNvPr>
          <p:cNvCxnSpPr/>
          <p:nvPr/>
        </p:nvCxnSpPr>
        <p:spPr>
          <a:xfrm>
            <a:off x="3581400" y="979191"/>
            <a:ext cx="5029200" cy="0"/>
          </a:xfrm>
          <a:prstGeom prst="line">
            <a:avLst/>
          </a:prstGeom>
          <a:ln w="57150">
            <a:solidFill>
              <a:srgbClr val="000075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76D5790-E5B6-0FEE-9909-C1BB39983CE3}"/>
              </a:ext>
            </a:extLst>
          </p:cNvPr>
          <p:cNvSpPr txBox="1"/>
          <p:nvPr/>
        </p:nvSpPr>
        <p:spPr>
          <a:xfrm>
            <a:off x="978198" y="1869242"/>
            <a:ext cx="1018599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solidFill>
                  <a:srgbClr val="222222"/>
                </a:solidFill>
                <a:effectLst/>
                <a:latin typeface="Meiryo (Body)"/>
              </a:rPr>
              <a:t>1.	Site History (2000–2020)</a:t>
            </a:r>
          </a:p>
          <a:p>
            <a:pPr algn="l"/>
            <a:r>
              <a:rPr lang="en-US" sz="2400" dirty="0">
                <a:solidFill>
                  <a:srgbClr val="222222"/>
                </a:solidFill>
                <a:latin typeface="Meiryo (Body)"/>
              </a:rPr>
              <a:t>	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Meiryo (Body)"/>
              </a:rPr>
              <a:t>• Several million $ spent over two decades</a:t>
            </a:r>
          </a:p>
          <a:p>
            <a:pPr algn="l"/>
            <a:r>
              <a:rPr lang="en-US" sz="2400" dirty="0">
                <a:solidFill>
                  <a:srgbClr val="222222"/>
                </a:solidFill>
                <a:latin typeface="Meiryo (Body)"/>
              </a:rPr>
              <a:t>	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Meiryo (Body)"/>
              </a:rPr>
              <a:t>• Persistent free product despite extensive remediation</a:t>
            </a:r>
          </a:p>
          <a:p>
            <a:pPr marL="914400" lvl="1" indent="-862013">
              <a:lnSpc>
                <a:spcPct val="150000"/>
              </a:lnSpc>
              <a:buAutoNum type="arabicPeriod" startAt="2"/>
            </a:pPr>
            <a:r>
              <a:rPr lang="en-US" sz="2400" b="1" i="0" dirty="0">
                <a:solidFill>
                  <a:srgbClr val="222222"/>
                </a:solidFill>
                <a:effectLst/>
                <a:latin typeface="Meiryo (Body)"/>
              </a:rPr>
              <a:t>Targeted 90-Day HVDPE Event (2020)</a:t>
            </a:r>
          </a:p>
          <a:p>
            <a:pPr algn="l"/>
            <a:r>
              <a:rPr lang="en-US" sz="2400" b="0" i="0" dirty="0">
                <a:solidFill>
                  <a:srgbClr val="222222"/>
                </a:solidFill>
                <a:effectLst/>
                <a:latin typeface="Meiryo (Body)"/>
              </a:rPr>
              <a:t>	• Conducted by </a:t>
            </a:r>
            <a:r>
              <a:rPr lang="en-US" sz="2400" b="0" i="0" dirty="0" err="1">
                <a:solidFill>
                  <a:srgbClr val="222222"/>
                </a:solidFill>
                <a:effectLst/>
                <a:latin typeface="Meiryo (Body)"/>
              </a:rPr>
              <a:t>CalClean</a:t>
            </a:r>
            <a:endParaRPr lang="en-US" sz="2400" b="0" i="0" dirty="0">
              <a:solidFill>
                <a:srgbClr val="222222"/>
              </a:solidFill>
              <a:effectLst/>
              <a:latin typeface="Meiryo (Body)"/>
            </a:endParaRPr>
          </a:p>
          <a:p>
            <a:pPr algn="l"/>
            <a:r>
              <a:rPr lang="en-US" sz="2400" dirty="0">
                <a:solidFill>
                  <a:srgbClr val="222222"/>
                </a:solidFill>
                <a:latin typeface="Meiryo (Body)"/>
              </a:rPr>
              <a:t>	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Meiryo (Body)"/>
              </a:rPr>
              <a:t>• Focused removal achieved with critical mass reduction</a:t>
            </a:r>
          </a:p>
          <a:p>
            <a:pPr algn="l">
              <a:lnSpc>
                <a:spcPct val="150000"/>
              </a:lnSpc>
            </a:pPr>
            <a:r>
              <a:rPr lang="en-US" sz="2400" b="1" i="0" dirty="0">
                <a:solidFill>
                  <a:srgbClr val="222222"/>
                </a:solidFill>
                <a:effectLst/>
                <a:latin typeface="Meiryo (Body)"/>
              </a:rPr>
              <a:t>3.	Post-Remediation Results</a:t>
            </a:r>
          </a:p>
          <a:p>
            <a:pPr algn="l"/>
            <a:r>
              <a:rPr lang="en-US" sz="2400" dirty="0">
                <a:solidFill>
                  <a:srgbClr val="222222"/>
                </a:solidFill>
                <a:latin typeface="Meiryo (Body)"/>
              </a:rPr>
              <a:t>	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Meiryo (Body)"/>
              </a:rPr>
              <a:t>• Reached LTCP low-risk levels</a:t>
            </a:r>
          </a:p>
          <a:p>
            <a:pPr algn="l"/>
            <a:r>
              <a:rPr lang="en-US" sz="2400" dirty="0">
                <a:solidFill>
                  <a:srgbClr val="222222"/>
                </a:solidFill>
                <a:latin typeface="Meiryo (Body)"/>
              </a:rPr>
              <a:t>	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Meiryo (Body)"/>
              </a:rPr>
              <a:t>• Case Closure granted in October 2021</a:t>
            </a:r>
            <a:endParaRPr lang="en-US" sz="2400" dirty="0">
              <a:solidFill>
                <a:srgbClr val="222222"/>
              </a:solidFill>
              <a:latin typeface="Meiryo (Body)"/>
            </a:endParaRPr>
          </a:p>
        </p:txBody>
      </p:sp>
    </p:spTree>
    <p:extLst>
      <p:ext uri="{BB962C8B-B14F-4D97-AF65-F5344CB8AC3E}">
        <p14:creationId xmlns:p14="http://schemas.microsoft.com/office/powerpoint/2010/main" val="4152712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0B047-AECC-6BD6-03E8-90050205A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9F031D-B1B4-CEBA-80A6-E35D8F1ABBE8}"/>
              </a:ext>
            </a:extLst>
          </p:cNvPr>
          <p:cNvSpPr/>
          <p:nvPr/>
        </p:nvSpPr>
        <p:spPr>
          <a:xfrm>
            <a:off x="0" y="1147999"/>
            <a:ext cx="12192000" cy="461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0" u="sng" dirty="0">
                <a:solidFill>
                  <a:srgbClr val="222222"/>
                </a:solidFill>
                <a:effectLst/>
                <a:latin typeface="Meiryo (Body)"/>
              </a:rPr>
              <a:t>US Navy, Bangor, WA</a:t>
            </a:r>
            <a:endParaRPr lang="en-US" b="0" i="0" u="sng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F409F2-0A5B-9061-3569-B3B802FD6B77}"/>
              </a:ext>
            </a:extLst>
          </p:cNvPr>
          <p:cNvSpPr/>
          <p:nvPr/>
        </p:nvSpPr>
        <p:spPr>
          <a:xfrm>
            <a:off x="0" y="6489730"/>
            <a:ext cx="12192000" cy="432925"/>
          </a:xfrm>
          <a:prstGeom prst="rect">
            <a:avLst/>
          </a:prstGeom>
          <a:solidFill>
            <a:srgbClr val="00007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432C7B-B6DC-5B9C-04CC-932E44ED3B0F}"/>
              </a:ext>
            </a:extLst>
          </p:cNvPr>
          <p:cNvSpPr/>
          <p:nvPr/>
        </p:nvSpPr>
        <p:spPr>
          <a:xfrm>
            <a:off x="0" y="6065747"/>
            <a:ext cx="12192000" cy="432925"/>
          </a:xfrm>
          <a:prstGeom prst="rect">
            <a:avLst/>
          </a:prstGeom>
          <a:solidFill>
            <a:srgbClr val="7CB3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C3F645-96F2-92A1-5236-402DC996F62C}"/>
              </a:ext>
            </a:extLst>
          </p:cNvPr>
          <p:cNvSpPr txBox="1"/>
          <p:nvPr/>
        </p:nvSpPr>
        <p:spPr>
          <a:xfrm>
            <a:off x="1295400" y="1765860"/>
            <a:ext cx="96012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indent="-457200"/>
            <a:r>
              <a:rPr lang="en-US" sz="2000" b="1" dirty="0">
                <a:solidFill>
                  <a:srgbClr val="222222"/>
                </a:solidFill>
                <a:latin typeface="Meiryo (Body)"/>
              </a:rPr>
              <a:t>1.	30-Day HVDPE Event Conducted</a:t>
            </a:r>
          </a:p>
          <a:p>
            <a:pPr marL="457200" indent="-457200"/>
            <a:r>
              <a:rPr lang="en-US" sz="2000" dirty="0">
                <a:solidFill>
                  <a:srgbClr val="222222"/>
                </a:solidFill>
                <a:latin typeface="Meiryo (Body)"/>
              </a:rPr>
              <a:t>	• Targeted dual contamination: gasoline and PFAS</a:t>
            </a:r>
          </a:p>
          <a:p>
            <a:pPr marL="457200" indent="-457200"/>
            <a:r>
              <a:rPr lang="en-US" sz="2000" dirty="0">
                <a:solidFill>
                  <a:srgbClr val="222222"/>
                </a:solidFill>
                <a:latin typeface="Meiryo (Body)"/>
              </a:rPr>
              <a:t>	• Impact area spanned over 6 football fields</a:t>
            </a:r>
          </a:p>
          <a:p>
            <a:pPr marL="457200" indent="-457200">
              <a:lnSpc>
                <a:spcPct val="150000"/>
              </a:lnSpc>
            </a:pPr>
            <a:r>
              <a:rPr lang="en-US" sz="2000" b="1" dirty="0">
                <a:solidFill>
                  <a:srgbClr val="222222"/>
                </a:solidFill>
                <a:latin typeface="Meiryo (Body)"/>
              </a:rPr>
              <a:t>2.	Treatment Approach</a:t>
            </a:r>
          </a:p>
          <a:p>
            <a:pPr marL="457200" indent="-457200"/>
            <a:r>
              <a:rPr lang="en-US" sz="2000" dirty="0">
                <a:solidFill>
                  <a:srgbClr val="222222"/>
                </a:solidFill>
                <a:latin typeface="Meiryo (Body)"/>
              </a:rPr>
              <a:t>	• Extracted vapors thermally abated at ~1,900°F</a:t>
            </a:r>
          </a:p>
          <a:p>
            <a:pPr marL="457200" indent="-457200"/>
            <a:r>
              <a:rPr lang="en-US" sz="2000" dirty="0">
                <a:solidFill>
                  <a:srgbClr val="222222"/>
                </a:solidFill>
                <a:latin typeface="Meiryo (Body)"/>
              </a:rPr>
              <a:t>	• Extracted groundwater treated:</a:t>
            </a:r>
          </a:p>
          <a:p>
            <a:pPr marL="457200" indent="-457200"/>
            <a:r>
              <a:rPr lang="en-US" sz="2000" dirty="0">
                <a:solidFill>
                  <a:srgbClr val="222222"/>
                </a:solidFill>
                <a:latin typeface="Meiryo (Body)"/>
              </a:rPr>
              <a:t>		– Initial carbon filtration for hydrocarbons</a:t>
            </a:r>
          </a:p>
          <a:p>
            <a:pPr marL="457200" indent="-457200"/>
            <a:r>
              <a:rPr lang="en-US" sz="2000" dirty="0">
                <a:solidFill>
                  <a:srgbClr val="222222"/>
                </a:solidFill>
                <a:latin typeface="Meiryo (Body)"/>
              </a:rPr>
              <a:t>		– Secondary treatment with specialized carbon for PFAS</a:t>
            </a:r>
          </a:p>
          <a:p>
            <a:pPr marL="457200" indent="-457200">
              <a:lnSpc>
                <a:spcPct val="150000"/>
              </a:lnSpc>
            </a:pPr>
            <a:r>
              <a:rPr lang="en-US" sz="2000" b="1" dirty="0">
                <a:solidFill>
                  <a:srgbClr val="222222"/>
                </a:solidFill>
                <a:latin typeface="Meiryo (Body)"/>
              </a:rPr>
              <a:t>3.	Final Steps</a:t>
            </a:r>
          </a:p>
          <a:p>
            <a:pPr marL="457200" indent="-457200"/>
            <a:r>
              <a:rPr lang="en-US" sz="2000" dirty="0">
                <a:solidFill>
                  <a:srgbClr val="222222"/>
                </a:solidFill>
                <a:latin typeface="Meiryo (Body)"/>
              </a:rPr>
              <a:t>	• </a:t>
            </a:r>
            <a:r>
              <a:rPr lang="en-US" sz="2000" dirty="0" err="1">
                <a:solidFill>
                  <a:srgbClr val="222222"/>
                </a:solidFill>
                <a:latin typeface="Meiryo (Body)"/>
              </a:rPr>
              <a:t>CalClean</a:t>
            </a:r>
            <a:r>
              <a:rPr lang="en-US" sz="2000" dirty="0">
                <a:solidFill>
                  <a:srgbClr val="222222"/>
                </a:solidFill>
                <a:latin typeface="Meiryo (Body)"/>
              </a:rPr>
              <a:t> under consideration for full-scale remediation</a:t>
            </a:r>
          </a:p>
          <a:p>
            <a:pPr marL="457200" indent="-457200"/>
            <a:r>
              <a:rPr lang="en-US" sz="2000" dirty="0">
                <a:solidFill>
                  <a:srgbClr val="222222"/>
                </a:solidFill>
                <a:latin typeface="Meiryo (Body)"/>
              </a:rPr>
              <a:t>	• Proposed use of multiple mobile extraction systems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B07954A-3D0E-BD89-E1FD-ECAE0B859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4187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0075"/>
                </a:solidFill>
                <a:latin typeface="Meiryo (Headings)"/>
              </a:rPr>
              <a:t>Case Study #3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A4F474-5766-1A46-8EE0-D31F2B1E70FF}"/>
              </a:ext>
            </a:extLst>
          </p:cNvPr>
          <p:cNvCxnSpPr/>
          <p:nvPr/>
        </p:nvCxnSpPr>
        <p:spPr>
          <a:xfrm>
            <a:off x="3581400" y="979191"/>
            <a:ext cx="5029200" cy="0"/>
          </a:xfrm>
          <a:prstGeom prst="line">
            <a:avLst/>
          </a:prstGeom>
          <a:ln w="57150">
            <a:solidFill>
              <a:srgbClr val="000075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602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AD89B-D4CB-AA9D-A9EE-DA86CE971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76D75C-4991-CC18-FFD2-5070D6AC0FC6}"/>
              </a:ext>
            </a:extLst>
          </p:cNvPr>
          <p:cNvSpPr/>
          <p:nvPr/>
        </p:nvSpPr>
        <p:spPr>
          <a:xfrm>
            <a:off x="0" y="1094413"/>
            <a:ext cx="12192000" cy="461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0" u="sng" dirty="0">
                <a:solidFill>
                  <a:srgbClr val="222222"/>
                </a:solidFill>
                <a:effectLst/>
                <a:latin typeface="Meiryo (Body)"/>
              </a:rPr>
              <a:t>US Navy, Keyport, WA</a:t>
            </a:r>
            <a:endParaRPr lang="en-US" b="0" i="0" u="sng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29AB60-7354-3C39-0C00-2BBCAD954171}"/>
              </a:ext>
            </a:extLst>
          </p:cNvPr>
          <p:cNvSpPr/>
          <p:nvPr/>
        </p:nvSpPr>
        <p:spPr>
          <a:xfrm>
            <a:off x="0" y="6489730"/>
            <a:ext cx="12192000" cy="432925"/>
          </a:xfrm>
          <a:prstGeom prst="rect">
            <a:avLst/>
          </a:prstGeom>
          <a:solidFill>
            <a:srgbClr val="00007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ED65AA-90F5-8AAD-D002-CA68D4BBE63B}"/>
              </a:ext>
            </a:extLst>
          </p:cNvPr>
          <p:cNvSpPr/>
          <p:nvPr/>
        </p:nvSpPr>
        <p:spPr>
          <a:xfrm>
            <a:off x="0" y="6065747"/>
            <a:ext cx="12192000" cy="432925"/>
          </a:xfrm>
          <a:prstGeom prst="rect">
            <a:avLst/>
          </a:prstGeom>
          <a:solidFill>
            <a:srgbClr val="7CB3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15F0BE-2163-FFF5-A801-A9B9A0B80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4187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0075"/>
                </a:solidFill>
                <a:latin typeface="Meiryo (Headings)"/>
              </a:rPr>
              <a:t>Case Study #4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0954E3-DE62-98CD-B73E-63BFDBCE9F67}"/>
              </a:ext>
            </a:extLst>
          </p:cNvPr>
          <p:cNvCxnSpPr/>
          <p:nvPr/>
        </p:nvCxnSpPr>
        <p:spPr>
          <a:xfrm>
            <a:off x="3581400" y="979191"/>
            <a:ext cx="5029200" cy="0"/>
          </a:xfrm>
          <a:prstGeom prst="line">
            <a:avLst/>
          </a:prstGeom>
          <a:ln w="57150">
            <a:solidFill>
              <a:srgbClr val="000075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C097432-5549-7487-A2E7-41230EBB6FD9}"/>
              </a:ext>
            </a:extLst>
          </p:cNvPr>
          <p:cNvSpPr txBox="1"/>
          <p:nvPr/>
        </p:nvSpPr>
        <p:spPr>
          <a:xfrm>
            <a:off x="1380460" y="1581068"/>
            <a:ext cx="9431079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/>
            <a:r>
              <a:rPr lang="en-US" b="1" dirty="0">
                <a:latin typeface="Meiryo (Body)"/>
              </a:rPr>
              <a:t>1.</a:t>
            </a:r>
            <a:r>
              <a:rPr lang="en-US" sz="2000" b="1" dirty="0">
                <a:latin typeface="Meiryo (Body)"/>
              </a:rPr>
              <a:t>	90-Day Pilot Test Conducted</a:t>
            </a:r>
          </a:p>
          <a:p>
            <a:pPr marL="457200" indent="-457200"/>
            <a:r>
              <a:rPr lang="en-US" sz="2000" dirty="0">
                <a:latin typeface="Meiryo (Body)"/>
              </a:rPr>
              <a:t>	• Site history: Torpedo cleaning fluids at former landfill</a:t>
            </a:r>
          </a:p>
          <a:p>
            <a:pPr marL="457200" indent="-457200"/>
            <a:r>
              <a:rPr lang="en-US" sz="2000" dirty="0">
                <a:latin typeface="Meiryo (Body)"/>
              </a:rPr>
              <a:t>	• CVOC contamination from 5’ to 25’ </a:t>
            </a:r>
            <a:r>
              <a:rPr lang="en-US" sz="2000" dirty="0" err="1">
                <a:latin typeface="Meiryo (Body)"/>
              </a:rPr>
              <a:t>bgs</a:t>
            </a:r>
            <a:r>
              <a:rPr lang="en-US" sz="2000" dirty="0">
                <a:latin typeface="Meiryo (Body)"/>
              </a:rPr>
              <a:t>, with levels &gt;500,000 ppb</a:t>
            </a:r>
          </a:p>
          <a:p>
            <a:pPr marL="457200" indent="-457200"/>
            <a:r>
              <a:rPr lang="en-US" sz="2000" dirty="0">
                <a:latin typeface="Meiryo (Body)"/>
              </a:rPr>
              <a:t>	• Depth to water (DTW): 3’–4’</a:t>
            </a:r>
          </a:p>
          <a:p>
            <a:pPr indent="-457200">
              <a:lnSpc>
                <a:spcPct val="150000"/>
              </a:lnSpc>
              <a:buAutoNum type="arabicPeriod" startAt="2"/>
            </a:pPr>
            <a:r>
              <a:rPr lang="en-US" sz="2000" b="1" dirty="0">
                <a:latin typeface="Meiryo (Body)"/>
              </a:rPr>
              <a:t>Extraction Approach</a:t>
            </a:r>
          </a:p>
          <a:p>
            <a:pPr marL="457200" indent="-457200"/>
            <a:r>
              <a:rPr lang="en-US" sz="2000" dirty="0">
                <a:latin typeface="Meiryo (Body)"/>
              </a:rPr>
              <a:t>	• 3 extraction wells used</a:t>
            </a:r>
          </a:p>
          <a:p>
            <a:pPr marL="457200" indent="-457200"/>
            <a:r>
              <a:rPr lang="en-US" sz="2000" dirty="0">
                <a:latin typeface="Meiryo (Body)"/>
              </a:rPr>
              <a:t>	• DTW successfully lowered to 16’–17’</a:t>
            </a:r>
          </a:p>
          <a:p>
            <a:pPr marL="457200" indent="-457200"/>
            <a:r>
              <a:rPr lang="en-US" sz="2000" dirty="0">
                <a:latin typeface="Meiryo (Body)"/>
              </a:rPr>
              <a:t>	• Final 30 days included air sparging to enhance mass removal</a:t>
            </a:r>
          </a:p>
          <a:p>
            <a:pPr indent="-457200">
              <a:lnSpc>
                <a:spcPct val="150000"/>
              </a:lnSpc>
              <a:buAutoNum type="arabicPeriod" startAt="3"/>
            </a:pPr>
            <a:r>
              <a:rPr lang="en-US" sz="2000" b="1" dirty="0">
                <a:latin typeface="Meiryo (Body)"/>
              </a:rPr>
              <a:t>Performance &amp; Results</a:t>
            </a:r>
          </a:p>
          <a:p>
            <a:pPr marL="457200" indent="-457200"/>
            <a:r>
              <a:rPr lang="en-US" sz="2000" dirty="0">
                <a:latin typeface="Meiryo (Body)"/>
              </a:rPr>
              <a:t>	• Goal: 10 pounds of CVOCs over 90 days</a:t>
            </a:r>
          </a:p>
          <a:p>
            <a:pPr marL="457200" indent="-457200"/>
            <a:r>
              <a:rPr lang="en-US" sz="2000" dirty="0">
                <a:latin typeface="Meiryo (Body)"/>
              </a:rPr>
              <a:t>	• </a:t>
            </a:r>
            <a:r>
              <a:rPr lang="en-US" sz="2000" b="1" i="1" dirty="0">
                <a:latin typeface="Meiryo (Body)"/>
              </a:rPr>
              <a:t>Actual: 10 pounds per day (900 pounds total)</a:t>
            </a:r>
          </a:p>
          <a:p>
            <a:pPr indent="-457200">
              <a:lnSpc>
                <a:spcPct val="150000"/>
              </a:lnSpc>
              <a:buAutoNum type="arabicPeriod" startAt="4"/>
            </a:pPr>
            <a:r>
              <a:rPr lang="en-US" sz="2000" b="1" dirty="0">
                <a:latin typeface="Meiryo (Body)"/>
              </a:rPr>
              <a:t>Final Step</a:t>
            </a:r>
          </a:p>
          <a:p>
            <a:pPr marL="457200" indent="-457200"/>
            <a:r>
              <a:rPr lang="en-US" sz="2000" dirty="0">
                <a:latin typeface="Meiryo (Body)"/>
              </a:rPr>
              <a:t>	• Navy considering </a:t>
            </a:r>
            <a:r>
              <a:rPr lang="en-US" sz="2000" dirty="0" err="1">
                <a:latin typeface="Meiryo (Body)"/>
              </a:rPr>
              <a:t>CalClean</a:t>
            </a:r>
            <a:r>
              <a:rPr lang="en-US" sz="2000" dirty="0">
                <a:latin typeface="Meiryo (Body)"/>
              </a:rPr>
              <a:t> for full-scale site remediation</a:t>
            </a:r>
          </a:p>
        </p:txBody>
      </p:sp>
    </p:spTree>
    <p:extLst>
      <p:ext uri="{BB962C8B-B14F-4D97-AF65-F5344CB8AC3E}">
        <p14:creationId xmlns:p14="http://schemas.microsoft.com/office/powerpoint/2010/main" val="1791380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413CF-A35F-EAF3-6B0E-4543EECE3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7B139271-CB85-93AA-B3BF-E3A9D4AF232F}"/>
              </a:ext>
            </a:extLst>
          </p:cNvPr>
          <p:cNvSpPr txBox="1">
            <a:spLocks/>
          </p:cNvSpPr>
          <p:nvPr/>
        </p:nvSpPr>
        <p:spPr>
          <a:xfrm>
            <a:off x="0" y="968153"/>
            <a:ext cx="12192000" cy="50006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u="sng" dirty="0">
                <a:solidFill>
                  <a:schemeClr val="tx1"/>
                </a:solidFill>
                <a:latin typeface="Meiryo (Body)"/>
              </a:rPr>
              <a:t>Kennett Conoco, MO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DB687E-5E5A-F192-0CDF-EC929BF439B9}"/>
              </a:ext>
            </a:extLst>
          </p:cNvPr>
          <p:cNvSpPr/>
          <p:nvPr/>
        </p:nvSpPr>
        <p:spPr>
          <a:xfrm>
            <a:off x="0" y="6489730"/>
            <a:ext cx="12192000" cy="432925"/>
          </a:xfrm>
          <a:prstGeom prst="rect">
            <a:avLst/>
          </a:prstGeom>
          <a:solidFill>
            <a:srgbClr val="00007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FA1E09-18E1-5F7D-20C1-243AD6B8CA87}"/>
              </a:ext>
            </a:extLst>
          </p:cNvPr>
          <p:cNvSpPr/>
          <p:nvPr/>
        </p:nvSpPr>
        <p:spPr>
          <a:xfrm>
            <a:off x="0" y="6065747"/>
            <a:ext cx="12192000" cy="432925"/>
          </a:xfrm>
          <a:prstGeom prst="rect">
            <a:avLst/>
          </a:prstGeom>
          <a:solidFill>
            <a:srgbClr val="7CB3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A173DD9-E320-6544-C2E2-B8368CFA7EAE}"/>
              </a:ext>
            </a:extLst>
          </p:cNvPr>
          <p:cNvSpPr txBox="1">
            <a:spLocks/>
          </p:cNvSpPr>
          <p:nvPr/>
        </p:nvSpPr>
        <p:spPr>
          <a:xfrm>
            <a:off x="0" y="238811"/>
            <a:ext cx="12192000" cy="134187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0075"/>
                </a:solidFill>
                <a:latin typeface="Meiryo (Headings)"/>
              </a:rPr>
              <a:t>Case Study #5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6E33FF7-5A5B-2B54-1382-2EDC3E1555D6}"/>
              </a:ext>
            </a:extLst>
          </p:cNvPr>
          <p:cNvCxnSpPr/>
          <p:nvPr/>
        </p:nvCxnSpPr>
        <p:spPr>
          <a:xfrm>
            <a:off x="3581400" y="889478"/>
            <a:ext cx="5029200" cy="0"/>
          </a:xfrm>
          <a:prstGeom prst="line">
            <a:avLst/>
          </a:prstGeom>
          <a:ln w="57150">
            <a:solidFill>
              <a:srgbClr val="000075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AB69C2B-059D-3ABB-8426-6645646DF5E8}"/>
              </a:ext>
            </a:extLst>
          </p:cNvPr>
          <p:cNvSpPr txBox="1"/>
          <p:nvPr/>
        </p:nvSpPr>
        <p:spPr>
          <a:xfrm>
            <a:off x="535172" y="1454785"/>
            <a:ext cx="11121656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sz="1900" b="1" dirty="0">
                <a:latin typeface="Meiryo (Body)"/>
              </a:rPr>
              <a:t>Site Background (June 2015)</a:t>
            </a:r>
          </a:p>
          <a:p>
            <a:pPr marL="457200" indent="-457200"/>
            <a:r>
              <a:rPr lang="en-US" sz="1900" dirty="0">
                <a:latin typeface="Meiryo (Body)"/>
              </a:rPr>
              <a:t>	• LNAPL &gt;3 ft. present in 18 wells across 4 properties (onsite and offsite)</a:t>
            </a:r>
          </a:p>
          <a:p>
            <a:pPr marL="457200" indent="-457200"/>
            <a:r>
              <a:rPr lang="en-US" sz="1900" dirty="0">
                <a:latin typeface="Meiryo (Body)"/>
              </a:rPr>
              <a:t>	• MTBE impacted city drinking water wells ½ mile downgradient (now shut down)</a:t>
            </a:r>
          </a:p>
          <a:p>
            <a:pPr marL="457200" indent="-457200"/>
            <a:r>
              <a:rPr lang="en-US" sz="1900" dirty="0">
                <a:latin typeface="Meiryo (Body)"/>
              </a:rPr>
              <a:t>	• Heterogeneous lithology: sand, clay, and some silt</a:t>
            </a:r>
          </a:p>
          <a:p>
            <a:pPr marL="457200" indent="-457200">
              <a:lnSpc>
                <a:spcPct val="150000"/>
              </a:lnSpc>
              <a:buAutoNum type="arabicPeriod" startAt="2"/>
            </a:pPr>
            <a:r>
              <a:rPr lang="en-US" sz="1900" b="1" dirty="0">
                <a:latin typeface="Meiryo (Body)"/>
              </a:rPr>
              <a:t>Remedial Strategy</a:t>
            </a:r>
          </a:p>
          <a:p>
            <a:pPr marL="457200" indent="-457200"/>
            <a:r>
              <a:rPr lang="en-US" sz="1900" dirty="0">
                <a:latin typeface="Meiryo (Body)"/>
              </a:rPr>
              <a:t>	• Deployed 4 high-powered Mobile HVDPE units for simultaneous multi-well extraction</a:t>
            </a:r>
          </a:p>
          <a:p>
            <a:pPr marL="457200" indent="-457200"/>
            <a:r>
              <a:rPr lang="en-US" sz="1900" dirty="0">
                <a:latin typeface="Meiryo (Body)"/>
              </a:rPr>
              <a:t>	• LNAPL removed in ~4 months</a:t>
            </a:r>
          </a:p>
          <a:p>
            <a:pPr marL="457200" indent="-457200"/>
            <a:r>
              <a:rPr lang="en-US" sz="1900" dirty="0">
                <a:latin typeface="Meiryo (Body)"/>
              </a:rPr>
              <a:t>	• Post-LNAPL, 5 air sparge wells added to further increase mass removal</a:t>
            </a:r>
          </a:p>
          <a:p>
            <a:pPr marL="457200" indent="-457200">
              <a:lnSpc>
                <a:spcPct val="150000"/>
              </a:lnSpc>
              <a:buAutoNum type="arabicPeriod" startAt="3"/>
            </a:pPr>
            <a:r>
              <a:rPr lang="en-US" sz="1900" b="1" dirty="0">
                <a:latin typeface="Meiryo (Body)"/>
              </a:rPr>
              <a:t>Results &amp; Impact</a:t>
            </a:r>
          </a:p>
          <a:p>
            <a:pPr marL="457200" indent="-457200"/>
            <a:r>
              <a:rPr lang="en-US" sz="1900" dirty="0">
                <a:latin typeface="Meiryo (Body)"/>
              </a:rPr>
              <a:t>	• </a:t>
            </a:r>
            <a:r>
              <a:rPr lang="en-US" sz="1900" b="1" dirty="0">
                <a:solidFill>
                  <a:srgbClr val="FF0000"/>
                </a:solidFill>
                <a:latin typeface="Meiryo (Body)"/>
              </a:rPr>
              <a:t>~7 million gallons </a:t>
            </a:r>
            <a:r>
              <a:rPr lang="en-US" sz="1900" dirty="0">
                <a:latin typeface="Meiryo (Body)"/>
              </a:rPr>
              <a:t>of groundwater removed in ~21 months</a:t>
            </a:r>
          </a:p>
          <a:p>
            <a:pPr marL="457200" indent="-457200"/>
            <a:r>
              <a:rPr lang="en-US" sz="1900" dirty="0">
                <a:latin typeface="Meiryo (Body)"/>
              </a:rPr>
              <a:t>	• Dissolved groundwater concentrations reduced below DTLs/RBTLs in all onsite wells</a:t>
            </a:r>
          </a:p>
          <a:p>
            <a:pPr marL="457200" indent="-457200"/>
            <a:r>
              <a:rPr lang="en-US" sz="1900" dirty="0">
                <a:latin typeface="Meiryo (Body)"/>
              </a:rPr>
              <a:t>	• </a:t>
            </a:r>
            <a:r>
              <a:rPr lang="en-US" sz="1900" b="1" dirty="0">
                <a:solidFill>
                  <a:srgbClr val="FF0000"/>
                </a:solidFill>
                <a:latin typeface="Meiryo (Body)"/>
              </a:rPr>
              <a:t>~404,000 lbs. (~65,000 gallons) </a:t>
            </a:r>
            <a:r>
              <a:rPr lang="en-US" sz="1900" dirty="0">
                <a:latin typeface="Meiryo (Body)"/>
              </a:rPr>
              <a:t>of vapor-phase gasoline removed in ~12 months </a:t>
            </a:r>
          </a:p>
          <a:p>
            <a:pPr marL="457200" indent="-457200"/>
            <a:r>
              <a:rPr lang="en-US" sz="1900" dirty="0">
                <a:latin typeface="Meiryo (Body)"/>
              </a:rPr>
              <a:t>	(as of 03/31/2017)</a:t>
            </a:r>
          </a:p>
          <a:p>
            <a:pPr marL="457200" indent="-457200"/>
            <a:r>
              <a:rPr lang="en-US" sz="1900" dirty="0">
                <a:latin typeface="Meiryo (Body)"/>
              </a:rPr>
              <a:t>	• As of now, only 1 well remains slightly above closure level</a:t>
            </a:r>
          </a:p>
        </p:txBody>
      </p:sp>
    </p:spTree>
    <p:extLst>
      <p:ext uri="{BB962C8B-B14F-4D97-AF65-F5344CB8AC3E}">
        <p14:creationId xmlns:p14="http://schemas.microsoft.com/office/powerpoint/2010/main" val="72176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7D758B-65F4-E152-A75D-C5080FF991C3}"/>
              </a:ext>
            </a:extLst>
          </p:cNvPr>
          <p:cNvSpPr/>
          <p:nvPr/>
        </p:nvSpPr>
        <p:spPr>
          <a:xfrm>
            <a:off x="0" y="6489730"/>
            <a:ext cx="12192000" cy="432925"/>
          </a:xfrm>
          <a:prstGeom prst="rect">
            <a:avLst/>
          </a:prstGeom>
          <a:solidFill>
            <a:srgbClr val="00007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5E13D0-AE12-086F-5F9E-2F0E0B9ED94C}"/>
              </a:ext>
            </a:extLst>
          </p:cNvPr>
          <p:cNvSpPr/>
          <p:nvPr/>
        </p:nvSpPr>
        <p:spPr>
          <a:xfrm>
            <a:off x="0" y="6065747"/>
            <a:ext cx="12192000" cy="432925"/>
          </a:xfrm>
          <a:prstGeom prst="rect">
            <a:avLst/>
          </a:prstGeom>
          <a:solidFill>
            <a:srgbClr val="7CB3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BF425FE-450C-A80D-36D0-DD554FF31341}"/>
              </a:ext>
            </a:extLst>
          </p:cNvPr>
          <p:cNvSpPr txBox="1"/>
          <p:nvPr/>
        </p:nvSpPr>
        <p:spPr>
          <a:xfrm>
            <a:off x="484521" y="808456"/>
            <a:ext cx="414207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45515">
              <a:lnSpc>
                <a:spcPct val="100000"/>
              </a:lnSpc>
            </a:pPr>
            <a:r>
              <a:rPr lang="en-US" sz="1200" b="1" spc="-10" dirty="0">
                <a:latin typeface="Arial"/>
                <a:cs typeface="Arial"/>
              </a:rPr>
              <a:t>S</a:t>
            </a:r>
            <a:r>
              <a:rPr sz="1200" b="1" spc="-10" dirty="0">
                <a:latin typeface="Arial"/>
                <a:cs typeface="Arial"/>
              </a:rPr>
              <a:t>tandard</a:t>
            </a:r>
            <a:r>
              <a:rPr sz="1200" b="1" spc="-6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Rate</a:t>
            </a:r>
            <a:r>
              <a:rPr sz="1200" b="1" spc="-6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Sheet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(Revised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June</a:t>
            </a:r>
            <a:r>
              <a:rPr sz="1000" b="1" spc="-5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1,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2025)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6BBF3683-BE8A-5C3B-BE1F-6D67D06D4A77}"/>
              </a:ext>
            </a:extLst>
          </p:cNvPr>
          <p:cNvSpPr txBox="1"/>
          <p:nvPr/>
        </p:nvSpPr>
        <p:spPr>
          <a:xfrm>
            <a:off x="466234" y="2038780"/>
            <a:ext cx="106108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Arial"/>
                <a:cs typeface="Arial"/>
              </a:rPr>
              <a:t>COMPENSATION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7F367906-996B-BB35-9B87-DBF431773274}"/>
              </a:ext>
            </a:extLst>
          </p:cNvPr>
          <p:cNvSpPr txBox="1"/>
          <p:nvPr/>
        </p:nvSpPr>
        <p:spPr>
          <a:xfrm>
            <a:off x="484521" y="2337485"/>
            <a:ext cx="5420995" cy="4738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Client</a:t>
            </a:r>
            <a:r>
              <a:rPr sz="1000" spc="8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shall</a:t>
            </a:r>
            <a:r>
              <a:rPr sz="1000" spc="8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pay</a:t>
            </a:r>
            <a:r>
              <a:rPr sz="1000" spc="9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CalClean</a:t>
            </a:r>
            <a:r>
              <a:rPr sz="1000" spc="9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8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following</a:t>
            </a:r>
            <a:r>
              <a:rPr sz="1000" spc="9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lump</a:t>
            </a:r>
            <a:r>
              <a:rPr sz="1000" spc="8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sum</a:t>
            </a:r>
            <a:r>
              <a:rPr sz="1000" spc="8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9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unit</a:t>
            </a:r>
            <a:r>
              <a:rPr sz="1000" spc="8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price</a:t>
            </a:r>
            <a:r>
              <a:rPr sz="1000" spc="9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bill</a:t>
            </a:r>
            <a:r>
              <a:rPr sz="1000" spc="9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rates</a:t>
            </a:r>
            <a:r>
              <a:rPr sz="1000" spc="9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1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work</a:t>
            </a:r>
            <a:r>
              <a:rPr sz="1000" spc="9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performed. </a:t>
            </a:r>
            <a:r>
              <a:rPr sz="1000" dirty="0">
                <a:latin typeface="Arial"/>
                <a:cs typeface="Arial"/>
              </a:rPr>
              <a:t>Such</a:t>
            </a:r>
            <a:r>
              <a:rPr sz="1000" spc="15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payments</a:t>
            </a:r>
            <a:r>
              <a:rPr sz="1000" spc="15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shall</a:t>
            </a:r>
            <a:r>
              <a:rPr sz="1000" spc="1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be</a:t>
            </a:r>
            <a:r>
              <a:rPr sz="1000" spc="1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deemed</a:t>
            </a:r>
            <a:r>
              <a:rPr sz="1000" spc="1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</a:t>
            </a:r>
            <a:r>
              <a:rPr sz="1000" spc="1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include</a:t>
            </a:r>
            <a:r>
              <a:rPr sz="1000" spc="15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all</a:t>
            </a:r>
            <a:r>
              <a:rPr sz="1000" spc="15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of</a:t>
            </a:r>
            <a:r>
              <a:rPr sz="1000" spc="15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CalClean’s</a:t>
            </a:r>
            <a:r>
              <a:rPr sz="1000" spc="15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costs,</a:t>
            </a:r>
            <a:r>
              <a:rPr sz="1000" spc="15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overhead,</a:t>
            </a:r>
            <a:r>
              <a:rPr sz="1000" spc="1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1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profit</a:t>
            </a:r>
            <a:r>
              <a:rPr sz="1000" spc="160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for </a:t>
            </a:r>
            <a:r>
              <a:rPr sz="1000" dirty="0">
                <a:latin typeface="Arial"/>
                <a:cs typeface="Arial"/>
              </a:rPr>
              <a:t>accomplishing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such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work.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FEC8EA8A-F4C8-DB72-4E3D-1C3596F2BBCC}"/>
              </a:ext>
            </a:extLst>
          </p:cNvPr>
          <p:cNvSpPr txBox="1"/>
          <p:nvPr/>
        </p:nvSpPr>
        <p:spPr>
          <a:xfrm>
            <a:off x="484521" y="2940988"/>
            <a:ext cx="532955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dirty="0">
                <a:latin typeface="Arial"/>
                <a:cs typeface="Arial"/>
              </a:rPr>
              <a:t>ALL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INCLUSIVE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BILL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RATES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FOR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HIGH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VACUUM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DUAL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PHASE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EXTRACTION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SERVICE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8" name="object 9">
            <a:extLst>
              <a:ext uri="{FF2B5EF4-FFF2-40B4-BE49-F238E27FC236}">
                <a16:creationId xmlns:a16="http://schemas.microsoft.com/office/drawing/2014/main" id="{B0910D0D-4857-D9E8-168E-6FDE24EB9B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954551"/>
              </p:ext>
            </p:extLst>
          </p:nvPr>
        </p:nvGraphicFramePr>
        <p:xfrm>
          <a:off x="6286486" y="762322"/>
          <a:ext cx="5314315" cy="46894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165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6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4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055"/>
                        </a:lnSpc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1-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5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continuous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usage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32715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ts val="1100"/>
                        </a:lnSpc>
                      </a:pP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Net</a:t>
                      </a:r>
                      <a:r>
                        <a:rPr sz="10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30</a:t>
                      </a:r>
                      <a:r>
                        <a:rPr sz="10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Price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484505">
                        <a:lnSpc>
                          <a:spcPts val="1055"/>
                        </a:lnSpc>
                        <a:spcBef>
                          <a:spcPts val="1095"/>
                        </a:spcBef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$14,690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4790">
                        <a:lnSpc>
                          <a:spcPts val="1100"/>
                        </a:lnSpc>
                      </a:pP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PWP*</a:t>
                      </a:r>
                      <a:r>
                        <a:rPr sz="1000" b="1" u="sng" spc="-2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Price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400050">
                        <a:lnSpc>
                          <a:spcPts val="1055"/>
                        </a:lnSpc>
                        <a:spcBef>
                          <a:spcPts val="1095"/>
                        </a:spcBef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$16,315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>
                        <a:lnSpc>
                          <a:spcPts val="1125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6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continuous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usage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ts val="1125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$18,170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1125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$20,125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7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continuous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usage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ts val="105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$21,640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105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$23,930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8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continuous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usage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ts val="105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$25,120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105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$27,740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9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continuous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usage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ts val="105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$28,590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105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$31,550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>
                        <a:lnSpc>
                          <a:spcPts val="975"/>
                        </a:lnSpc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10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continuous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usage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ts val="975"/>
                        </a:lnSpc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$32,070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975"/>
                        </a:lnSpc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$35,350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6685">
                <a:tc>
                  <a:txBody>
                    <a:bodyPr/>
                    <a:lstStyle/>
                    <a:p>
                      <a:pPr>
                        <a:lnSpc>
                          <a:spcPts val="1115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11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continuous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usage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ts val="1115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$35,540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1115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$39,160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12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continuous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usage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ts val="105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$39,020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105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$42,970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13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continuous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usage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ts val="105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$42,490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105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$46,780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14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continuous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usage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ts val="105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$45,970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105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$50,590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>
                        <a:lnSpc>
                          <a:spcPts val="975"/>
                        </a:lnSpc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15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continuous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usage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ts val="975"/>
                        </a:lnSpc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$49,440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975"/>
                        </a:lnSpc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$54,400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6685">
                <a:tc>
                  <a:txBody>
                    <a:bodyPr/>
                    <a:lstStyle/>
                    <a:p>
                      <a:pPr>
                        <a:lnSpc>
                          <a:spcPts val="1115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16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continuous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usage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ts val="1115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$49,440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1115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$54,400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17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continuous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usage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ts val="105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$49,440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105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$54,400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18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continuous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usage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ts val="105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$49,440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105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$54,400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19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continuous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usage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ts val="105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$49,440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105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$54,400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>
                        <a:lnSpc>
                          <a:spcPts val="985"/>
                        </a:lnSpc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20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continuous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usage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ts val="985"/>
                        </a:lnSpc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$49,440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985"/>
                        </a:lnSpc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$54,400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7955">
                <a:tc>
                  <a:txBody>
                    <a:bodyPr/>
                    <a:lstStyle/>
                    <a:p>
                      <a:pPr>
                        <a:lnSpc>
                          <a:spcPts val="1115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21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continuous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usage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ts val="1115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$49,440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1115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$54,400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5415">
                <a:tc>
                  <a:txBody>
                    <a:bodyPr/>
                    <a:lstStyle/>
                    <a:p>
                      <a:pPr>
                        <a:lnSpc>
                          <a:spcPts val="1045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22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continuous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usage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ts val="1045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$49,440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1045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$54,400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23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continuous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usage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ts val="105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$49,440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105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$54,400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24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continuous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usage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ts val="105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$49,440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105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$54,400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>
                        <a:lnSpc>
                          <a:spcPts val="985"/>
                        </a:lnSpc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25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continuous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usage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ts val="985"/>
                        </a:lnSpc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$49,440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985"/>
                        </a:lnSpc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$54,400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>
                        <a:lnSpc>
                          <a:spcPts val="1120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26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continuous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usage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$49,440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$54,400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45415">
                <a:tc>
                  <a:txBody>
                    <a:bodyPr/>
                    <a:lstStyle/>
                    <a:p>
                      <a:pPr>
                        <a:lnSpc>
                          <a:spcPts val="1045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27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continuous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usage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ts val="1045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$49,440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1045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$54,400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45415">
                <a:tc>
                  <a:txBody>
                    <a:bodyPr/>
                    <a:lstStyle/>
                    <a:p>
                      <a:pPr>
                        <a:lnSpc>
                          <a:spcPts val="1045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28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continuous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usage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ts val="1045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$49,440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1045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$54,400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>
                        <a:lnSpc>
                          <a:spcPts val="1120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29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continuous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usage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$49,440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$54,400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33679">
                <a:tc>
                  <a:txBody>
                    <a:bodyPr/>
                    <a:lstStyle/>
                    <a:p>
                      <a:pPr>
                        <a:lnSpc>
                          <a:spcPts val="1245"/>
                        </a:lnSpc>
                        <a:spcBef>
                          <a:spcPts val="495"/>
                        </a:spcBef>
                      </a:pPr>
                      <a:r>
                        <a:rPr sz="1100" b="1" i="1" dirty="0">
                          <a:latin typeface="Arial"/>
                          <a:cs typeface="Arial"/>
                        </a:rPr>
                        <a:t>30 days of</a:t>
                      </a:r>
                      <a:r>
                        <a:rPr sz="1100" b="1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i="1" spc="-10" dirty="0">
                          <a:latin typeface="Arial"/>
                          <a:cs typeface="Arial"/>
                        </a:rPr>
                        <a:t>continuous</a:t>
                      </a:r>
                      <a:r>
                        <a:rPr sz="1100" b="1" i="1" spc="-20" dirty="0">
                          <a:latin typeface="Arial"/>
                          <a:cs typeface="Arial"/>
                        </a:rPr>
                        <a:t> usage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2865" marB="0"/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ts val="1245"/>
                        </a:lnSpc>
                        <a:spcBef>
                          <a:spcPts val="495"/>
                        </a:spcBef>
                      </a:pPr>
                      <a:r>
                        <a:rPr sz="1100" b="1" i="1" spc="-10" dirty="0">
                          <a:latin typeface="Arial"/>
                          <a:cs typeface="Arial"/>
                        </a:rPr>
                        <a:t>$49,440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2865" marB="0"/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1245"/>
                        </a:lnSpc>
                        <a:spcBef>
                          <a:spcPts val="495"/>
                        </a:spcBef>
                      </a:pPr>
                      <a:r>
                        <a:rPr sz="1100" b="1" i="1" spc="-10" dirty="0">
                          <a:latin typeface="Arial"/>
                          <a:cs typeface="Arial"/>
                        </a:rPr>
                        <a:t>$54,400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2865" marB="0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33045">
                <a:tc>
                  <a:txBody>
                    <a:bodyPr/>
                    <a:lstStyle/>
                    <a:p>
                      <a:pPr>
                        <a:lnSpc>
                          <a:spcPts val="1235"/>
                        </a:lnSpc>
                      </a:pPr>
                      <a:r>
                        <a:rPr sz="1100" b="1" i="1" dirty="0">
                          <a:latin typeface="Arial"/>
                          <a:cs typeface="Arial"/>
                        </a:rPr>
                        <a:t>31+ </a:t>
                      </a:r>
                      <a:r>
                        <a:rPr sz="1100" b="1" i="1" spc="-20" dirty="0">
                          <a:latin typeface="Arial"/>
                          <a:cs typeface="Arial"/>
                        </a:rPr>
                        <a:t>days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4505">
                        <a:lnSpc>
                          <a:spcPts val="1235"/>
                        </a:lnSpc>
                      </a:pPr>
                      <a:r>
                        <a:rPr sz="1100" b="1" i="1" dirty="0">
                          <a:latin typeface="Arial"/>
                          <a:cs typeface="Arial"/>
                        </a:rPr>
                        <a:t>$1,648</a:t>
                      </a:r>
                      <a:r>
                        <a:rPr sz="1100" b="1" i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i="1" spc="-20" dirty="0">
                          <a:latin typeface="Arial"/>
                          <a:cs typeface="Arial"/>
                        </a:rPr>
                        <a:t>/day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0050">
                        <a:lnSpc>
                          <a:spcPts val="1235"/>
                        </a:lnSpc>
                      </a:pPr>
                      <a:r>
                        <a:rPr sz="1100" b="1" i="1" spc="-10" dirty="0">
                          <a:latin typeface="Arial"/>
                          <a:cs typeface="Arial"/>
                        </a:rPr>
                        <a:t>$1,813/day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>
                        <a:lnSpc>
                          <a:spcPts val="1110"/>
                        </a:lnSpc>
                        <a:spcBef>
                          <a:spcPts val="490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*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PWP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=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Pay When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Paid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within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15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days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223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</a:tbl>
          </a:graphicData>
        </a:graphic>
      </p:graphicFrame>
      <p:sp>
        <p:nvSpPr>
          <p:cNvPr id="9" name="object 10">
            <a:extLst>
              <a:ext uri="{FF2B5EF4-FFF2-40B4-BE49-F238E27FC236}">
                <a16:creationId xmlns:a16="http://schemas.microsoft.com/office/drawing/2014/main" id="{3FF1B276-03A6-B0F1-0290-0F980149060B}"/>
              </a:ext>
            </a:extLst>
          </p:cNvPr>
          <p:cNvSpPr txBox="1"/>
          <p:nvPr/>
        </p:nvSpPr>
        <p:spPr>
          <a:xfrm>
            <a:off x="395621" y="3486061"/>
            <a:ext cx="5418455" cy="46990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 algn="just">
              <a:lnSpc>
                <a:spcPts val="1150"/>
              </a:lnSpc>
              <a:spcBef>
                <a:spcPts val="175"/>
              </a:spcBef>
            </a:pPr>
            <a:r>
              <a:rPr sz="1000" dirty="0">
                <a:latin typeface="Arial"/>
                <a:cs typeface="Arial"/>
              </a:rPr>
              <a:t>Equipment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downtime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of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up</a:t>
            </a:r>
            <a:r>
              <a:rPr sz="1000" spc="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two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hours</a:t>
            </a:r>
            <a:r>
              <a:rPr sz="1000" spc="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per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day</a:t>
            </a:r>
            <a:r>
              <a:rPr sz="1000" spc="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average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maintenance/repairs</a:t>
            </a:r>
            <a:r>
              <a:rPr sz="1000" spc="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of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equipment </a:t>
            </a:r>
            <a:r>
              <a:rPr sz="1000" dirty="0">
                <a:latin typeface="Arial"/>
                <a:cs typeface="Arial"/>
              </a:rPr>
              <a:t>is</a:t>
            </a:r>
            <a:r>
              <a:rPr sz="1000" spc="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included</a:t>
            </a:r>
            <a:r>
              <a:rPr sz="1000" spc="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</a:t>
            </a:r>
            <a:r>
              <a:rPr sz="1000" spc="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rates.</a:t>
            </a:r>
            <a:r>
              <a:rPr sz="1000" spc="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Additional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downtime</a:t>
            </a:r>
            <a:r>
              <a:rPr sz="1000" spc="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may</a:t>
            </a:r>
            <a:r>
              <a:rPr sz="1000" spc="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be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made</a:t>
            </a:r>
            <a:r>
              <a:rPr sz="1000" spc="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up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at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end</a:t>
            </a:r>
            <a:r>
              <a:rPr sz="1000" spc="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of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event.</a:t>
            </a:r>
            <a:r>
              <a:rPr sz="1000" spc="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Rates</a:t>
            </a:r>
            <a:r>
              <a:rPr sz="1000" spc="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are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portal </a:t>
            </a:r>
            <a:r>
              <a:rPr sz="1000" dirty="0">
                <a:latin typeface="Arial"/>
                <a:cs typeface="Arial"/>
              </a:rPr>
              <a:t>to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portal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from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job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site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job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site.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Usage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of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additional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trucks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will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follow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above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listed</a:t>
            </a:r>
            <a:r>
              <a:rPr sz="1000" spc="-10" dirty="0">
                <a:latin typeface="Arial"/>
                <a:cs typeface="Arial"/>
              </a:rPr>
              <a:t> pricing.</a:t>
            </a:r>
            <a:endParaRPr sz="1000" dirty="0">
              <a:latin typeface="Arial"/>
              <a:cs typeface="Arial"/>
            </a:endParaRPr>
          </a:p>
        </p:txBody>
      </p:sp>
      <p:pic>
        <p:nvPicPr>
          <p:cNvPr id="10" name="object 3">
            <a:extLst>
              <a:ext uri="{FF2B5EF4-FFF2-40B4-BE49-F238E27FC236}">
                <a16:creationId xmlns:a16="http://schemas.microsoft.com/office/drawing/2014/main" id="{92A6135D-AA77-CCE9-8F61-D5677B01102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21" y="192684"/>
            <a:ext cx="2897424" cy="42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47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011D4-8391-37C2-7045-EE16A5E22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FC0739-BEF9-E9FB-8592-80D7C308FC85}"/>
              </a:ext>
            </a:extLst>
          </p:cNvPr>
          <p:cNvSpPr/>
          <p:nvPr/>
        </p:nvSpPr>
        <p:spPr>
          <a:xfrm>
            <a:off x="0" y="6489730"/>
            <a:ext cx="12192000" cy="432925"/>
          </a:xfrm>
          <a:prstGeom prst="rect">
            <a:avLst/>
          </a:prstGeom>
          <a:solidFill>
            <a:srgbClr val="00007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8C787F-E317-E074-6B2E-4A1240030D06}"/>
              </a:ext>
            </a:extLst>
          </p:cNvPr>
          <p:cNvSpPr/>
          <p:nvPr/>
        </p:nvSpPr>
        <p:spPr>
          <a:xfrm>
            <a:off x="0" y="6065747"/>
            <a:ext cx="12192000" cy="432925"/>
          </a:xfrm>
          <a:prstGeom prst="rect">
            <a:avLst/>
          </a:prstGeom>
          <a:solidFill>
            <a:srgbClr val="7CB3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E2B6F3B5-FFF4-EFF7-C14F-FBB7F953A4CA}"/>
              </a:ext>
            </a:extLst>
          </p:cNvPr>
          <p:cNvSpPr txBox="1"/>
          <p:nvPr/>
        </p:nvSpPr>
        <p:spPr>
          <a:xfrm>
            <a:off x="540862" y="543967"/>
            <a:ext cx="5421630" cy="311662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10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*</a:t>
            </a:r>
            <a:r>
              <a:rPr sz="1000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The</a:t>
            </a:r>
            <a:r>
              <a:rPr sz="10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All-</a:t>
            </a:r>
            <a:r>
              <a:rPr sz="10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Inclusive</a:t>
            </a:r>
            <a:r>
              <a:rPr sz="10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Bill</a:t>
            </a:r>
            <a:r>
              <a:rPr sz="10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Rates</a:t>
            </a:r>
            <a:r>
              <a:rPr sz="10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include</a:t>
            </a:r>
            <a:r>
              <a:rPr sz="1000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the</a:t>
            </a:r>
            <a:r>
              <a:rPr sz="1000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following:</a:t>
            </a:r>
            <a:endParaRPr sz="1000" dirty="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325"/>
              </a:spcBef>
              <a:buFont typeface="Symbol"/>
              <a:buChar char=""/>
              <a:tabLst>
                <a:tab pos="240665" algn="l"/>
              </a:tabLst>
            </a:pPr>
            <a:r>
              <a:rPr sz="1000" dirty="0">
                <a:latin typeface="Arial"/>
                <a:cs typeface="Arial"/>
              </a:rPr>
              <a:t>Free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technical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input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from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company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engineer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site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cleanup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optimization</a:t>
            </a:r>
            <a:endParaRPr sz="1000" dirty="0">
              <a:latin typeface="Arial"/>
              <a:cs typeface="Arial"/>
            </a:endParaRPr>
          </a:p>
          <a:p>
            <a:pPr marL="241300" marR="5080" indent="-228600">
              <a:lnSpc>
                <a:spcPts val="1150"/>
              </a:lnSpc>
              <a:spcBef>
                <a:spcPts val="95"/>
              </a:spcBef>
              <a:buFont typeface="Symbol"/>
              <a:buChar char=""/>
              <a:tabLst>
                <a:tab pos="241300" algn="l"/>
              </a:tabLst>
            </a:pPr>
            <a:r>
              <a:rPr sz="1000" dirty="0">
                <a:latin typeface="Arial"/>
                <a:cs typeface="Arial"/>
              </a:rPr>
              <a:t>Low</a:t>
            </a:r>
            <a:r>
              <a:rPr sz="1000" spc="2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noise</a:t>
            </a:r>
            <a:r>
              <a:rPr sz="1000" spc="2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truck</a:t>
            </a:r>
            <a:r>
              <a:rPr sz="1000" spc="2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or</a:t>
            </a:r>
            <a:r>
              <a:rPr sz="1000" spc="204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trailer-</a:t>
            </a:r>
            <a:r>
              <a:rPr sz="1000" dirty="0">
                <a:latin typeface="Arial"/>
                <a:cs typeface="Arial"/>
              </a:rPr>
              <a:t>mounted</a:t>
            </a:r>
            <a:r>
              <a:rPr sz="1000" spc="2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25-</a:t>
            </a:r>
            <a:r>
              <a:rPr sz="1000" dirty="0">
                <a:latin typeface="Arial"/>
                <a:cs typeface="Arial"/>
              </a:rPr>
              <a:t>hp,</a:t>
            </a:r>
            <a:r>
              <a:rPr sz="1000" spc="204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450-</a:t>
            </a:r>
            <a:r>
              <a:rPr sz="1000" dirty="0">
                <a:latin typeface="Arial"/>
                <a:cs typeface="Arial"/>
              </a:rPr>
              <a:t>CFM</a:t>
            </a:r>
            <a:r>
              <a:rPr sz="1000" spc="21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high-</a:t>
            </a:r>
            <a:r>
              <a:rPr sz="1000" dirty="0">
                <a:latin typeface="Arial"/>
                <a:cs typeface="Arial"/>
              </a:rPr>
              <a:t>vacuum</a:t>
            </a:r>
            <a:r>
              <a:rPr sz="1000" spc="2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Liquid</a:t>
            </a:r>
            <a:r>
              <a:rPr sz="1000" spc="2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Ring</a:t>
            </a:r>
            <a:r>
              <a:rPr sz="1000" spc="2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Pump</a:t>
            </a:r>
            <a:r>
              <a:rPr sz="1000" spc="204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for </a:t>
            </a:r>
            <a:r>
              <a:rPr sz="1000" spc="-10" dirty="0">
                <a:latin typeface="Arial"/>
                <a:cs typeface="Arial"/>
              </a:rPr>
              <a:t>high-</a:t>
            </a:r>
            <a:r>
              <a:rPr sz="1000" dirty="0">
                <a:latin typeface="Arial"/>
                <a:cs typeface="Arial"/>
              </a:rPr>
              <a:t>vacuum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dual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phase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extraction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(HVDPE) or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high-</a:t>
            </a:r>
            <a:r>
              <a:rPr sz="1000" dirty="0">
                <a:latin typeface="Arial"/>
                <a:cs typeface="Arial"/>
              </a:rPr>
              <a:t>vacuum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soil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vapor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extraction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(HVSVE)</a:t>
            </a:r>
            <a:endParaRPr sz="1000" dirty="0">
              <a:latin typeface="Arial"/>
              <a:cs typeface="Arial"/>
            </a:endParaRPr>
          </a:p>
          <a:p>
            <a:pPr marL="240665" indent="-227965">
              <a:lnSpc>
                <a:spcPts val="1195"/>
              </a:lnSpc>
              <a:buFont typeface="Symbol"/>
              <a:buChar char=""/>
              <a:tabLst>
                <a:tab pos="240665" algn="l"/>
              </a:tabLst>
            </a:pPr>
            <a:r>
              <a:rPr sz="1000" dirty="0">
                <a:latin typeface="Arial"/>
                <a:cs typeface="Arial"/>
              </a:rPr>
              <a:t>Inlet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knockout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tank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entrained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liquids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solids</a:t>
            </a:r>
            <a:endParaRPr sz="1000" dirty="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10"/>
              </a:spcBef>
              <a:buFont typeface="Symbol"/>
              <a:buChar char=""/>
              <a:tabLst>
                <a:tab pos="240665" algn="l"/>
              </a:tabLst>
            </a:pPr>
            <a:r>
              <a:rPr sz="1000" dirty="0">
                <a:latin typeface="Arial"/>
                <a:cs typeface="Arial"/>
              </a:rPr>
              <a:t>Transfer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pump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capable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of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transferring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liquids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when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unit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is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under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high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vacuum</a:t>
            </a:r>
            <a:r>
              <a:rPr sz="1000" spc="-10" dirty="0">
                <a:latin typeface="Arial"/>
                <a:cs typeface="Arial"/>
              </a:rPr>
              <a:t> (&gt;21”Hg)</a:t>
            </a:r>
            <a:endParaRPr sz="1000" dirty="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10"/>
              </a:spcBef>
              <a:buFont typeface="Symbol"/>
              <a:buChar char=""/>
              <a:tabLst>
                <a:tab pos="240665" algn="l"/>
              </a:tabLst>
            </a:pPr>
            <a:r>
              <a:rPr sz="1000" dirty="0">
                <a:latin typeface="Arial"/>
                <a:cs typeface="Arial"/>
              </a:rPr>
              <a:t>Required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hoses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(up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</a:t>
            </a:r>
            <a:r>
              <a:rPr sz="1000" spc="-10" dirty="0">
                <a:latin typeface="Arial"/>
                <a:cs typeface="Arial"/>
              </a:rPr>
              <a:t> 1-</a:t>
            </a:r>
            <a:r>
              <a:rPr sz="1000" dirty="0">
                <a:latin typeface="Arial"/>
                <a:cs typeface="Arial"/>
              </a:rPr>
              <a:t>1/4”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diameter;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larger</a:t>
            </a:r>
            <a:r>
              <a:rPr sz="1000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diameter</a:t>
            </a:r>
            <a:r>
              <a:rPr sz="1000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hoses</a:t>
            </a:r>
            <a:r>
              <a:rPr sz="1000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will</a:t>
            </a:r>
            <a:r>
              <a:rPr sz="1000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be</a:t>
            </a:r>
            <a:r>
              <a:rPr sz="1000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billed</a:t>
            </a:r>
            <a:r>
              <a:rPr sz="1000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at</a:t>
            </a:r>
            <a:r>
              <a:rPr sz="1000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cost</a:t>
            </a:r>
            <a:r>
              <a:rPr sz="1000" u="none" spc="-10" dirty="0">
                <a:latin typeface="Arial"/>
                <a:cs typeface="Arial"/>
              </a:rPr>
              <a:t>)</a:t>
            </a:r>
            <a:endParaRPr sz="1000" dirty="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25"/>
              </a:spcBef>
              <a:buFont typeface="Symbol"/>
              <a:buChar char=""/>
              <a:tabLst>
                <a:tab pos="240665" algn="l"/>
              </a:tabLst>
            </a:pPr>
            <a:r>
              <a:rPr sz="1000" dirty="0">
                <a:latin typeface="Arial"/>
                <a:cs typeface="Arial"/>
              </a:rPr>
              <a:t>Well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seals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up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5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extraction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wells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(2”,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3”,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or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4”)</a:t>
            </a:r>
            <a:endParaRPr sz="1000" dirty="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15"/>
              </a:spcBef>
              <a:buFont typeface="Symbol"/>
              <a:buChar char=""/>
              <a:tabLst>
                <a:tab pos="240665" algn="l"/>
              </a:tabLst>
            </a:pPr>
            <a:r>
              <a:rPr sz="1000" dirty="0">
                <a:latin typeface="Arial"/>
                <a:cs typeface="Arial"/>
              </a:rPr>
              <a:t>Onsite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traffic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control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cones,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delineators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flags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(Street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Traffic Control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not</a:t>
            </a:r>
            <a:r>
              <a:rPr sz="1000" spc="-10" dirty="0">
                <a:latin typeface="Arial"/>
                <a:cs typeface="Arial"/>
              </a:rPr>
              <a:t> included)</a:t>
            </a:r>
            <a:endParaRPr sz="1000" dirty="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20"/>
              </a:spcBef>
              <a:buFont typeface="Symbol"/>
              <a:buChar char=""/>
              <a:tabLst>
                <a:tab pos="240665" algn="l"/>
              </a:tabLst>
            </a:pPr>
            <a:r>
              <a:rPr sz="1000" dirty="0">
                <a:latin typeface="Arial"/>
                <a:cs typeface="Arial"/>
              </a:rPr>
              <a:t>Rubberized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traffic-</a:t>
            </a:r>
            <a:r>
              <a:rPr sz="1000" dirty="0">
                <a:latin typeface="Arial"/>
                <a:cs typeface="Arial"/>
              </a:rPr>
              <a:t>rated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ramps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protect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vacuum up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1”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diameter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extraction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hoses</a:t>
            </a:r>
            <a:endParaRPr sz="1000" dirty="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15"/>
              </a:spcBef>
              <a:buFont typeface="Symbol"/>
              <a:buChar char=""/>
              <a:tabLst>
                <a:tab pos="240665" algn="l"/>
              </a:tabLst>
            </a:pPr>
            <a:r>
              <a:rPr sz="1000" dirty="0">
                <a:latin typeface="Arial"/>
                <a:cs typeface="Arial"/>
              </a:rPr>
              <a:t>Generator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electric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power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diesel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generator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(See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1.2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below)</a:t>
            </a:r>
            <a:endParaRPr sz="1000" dirty="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25"/>
              </a:spcBef>
              <a:buFont typeface="Symbol"/>
              <a:buChar char=""/>
              <a:tabLst>
                <a:tab pos="240665" algn="l"/>
              </a:tabLst>
            </a:pPr>
            <a:r>
              <a:rPr sz="1000" dirty="0">
                <a:latin typeface="Arial"/>
                <a:cs typeface="Arial"/>
              </a:rPr>
              <a:t>Propane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as supplemental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fuel for</a:t>
            </a:r>
            <a:r>
              <a:rPr sz="1000" spc="-10" dirty="0">
                <a:latin typeface="Arial"/>
                <a:cs typeface="Arial"/>
              </a:rPr>
              <a:t> thermal/catalytic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oxidizer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system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(See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1.2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below)</a:t>
            </a:r>
            <a:endParaRPr sz="1000" dirty="0">
              <a:latin typeface="Arial"/>
              <a:cs typeface="Arial"/>
            </a:endParaRPr>
          </a:p>
          <a:p>
            <a:pPr marL="241300" marR="5080" indent="-228600" algn="just">
              <a:lnSpc>
                <a:spcPct val="95800"/>
              </a:lnSpc>
              <a:spcBef>
                <a:spcPts val="60"/>
              </a:spcBef>
              <a:buFont typeface="Symbol"/>
              <a:buChar char=""/>
              <a:tabLst>
                <a:tab pos="241300" algn="l"/>
              </a:tabLst>
            </a:pPr>
            <a:r>
              <a:rPr sz="1000" dirty="0">
                <a:latin typeface="Arial"/>
                <a:cs typeface="Arial"/>
              </a:rPr>
              <a:t>One</a:t>
            </a:r>
            <a:r>
              <a:rPr sz="1000" spc="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equipment</a:t>
            </a:r>
            <a:r>
              <a:rPr sz="1000" spc="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operator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during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project</a:t>
            </a:r>
            <a:r>
              <a:rPr sz="1000" spc="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(8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hours</a:t>
            </a:r>
            <a:r>
              <a:rPr sz="1000" spc="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per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day)</a:t>
            </a:r>
            <a:r>
              <a:rPr sz="1000" spc="5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</a:t>
            </a:r>
            <a:r>
              <a:rPr sz="1000" spc="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take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readings</a:t>
            </a:r>
            <a:r>
              <a:rPr sz="1000" spc="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(maximum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spc="-50" dirty="0">
                <a:latin typeface="Arial"/>
                <a:cs typeface="Arial"/>
              </a:rPr>
              <a:t>4 </a:t>
            </a:r>
            <a:r>
              <a:rPr sz="1000" dirty="0">
                <a:latin typeface="Arial"/>
                <a:cs typeface="Arial"/>
              </a:rPr>
              <a:t>observation</a:t>
            </a:r>
            <a:r>
              <a:rPr sz="1000" spc="2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wells</a:t>
            </a:r>
            <a:r>
              <a:rPr sz="1000" spc="2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at</a:t>
            </a:r>
            <a:r>
              <a:rPr sz="1000" spc="2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</a:t>
            </a:r>
            <a:r>
              <a:rPr sz="1000" spc="229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time</a:t>
            </a:r>
            <a:r>
              <a:rPr sz="1000" spc="2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2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no</a:t>
            </a:r>
            <a:r>
              <a:rPr sz="1000" spc="229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more</a:t>
            </a:r>
            <a:r>
              <a:rPr sz="1000" spc="229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often</a:t>
            </a:r>
            <a:r>
              <a:rPr sz="1000" spc="229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than</a:t>
            </a:r>
            <a:r>
              <a:rPr sz="1000" spc="229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once</a:t>
            </a:r>
            <a:r>
              <a:rPr sz="1000" spc="2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every</a:t>
            </a:r>
            <a:r>
              <a:rPr sz="1000" spc="2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four</a:t>
            </a:r>
            <a:r>
              <a:rPr sz="1000" spc="2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hours),</a:t>
            </a:r>
            <a:r>
              <a:rPr sz="1000" spc="24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including </a:t>
            </a:r>
            <a:r>
              <a:rPr sz="1000" dirty="0">
                <a:latin typeface="Arial"/>
                <a:cs typeface="Arial"/>
              </a:rPr>
              <a:t>vacuum</a:t>
            </a:r>
            <a:r>
              <a:rPr sz="1000" spc="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groundwater</a:t>
            </a:r>
            <a:r>
              <a:rPr sz="1000" spc="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depth</a:t>
            </a:r>
            <a:r>
              <a:rPr sz="1000" spc="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measurements.</a:t>
            </a:r>
            <a:r>
              <a:rPr sz="1000" spc="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Additional</a:t>
            </a:r>
            <a:r>
              <a:rPr sz="1000" spc="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hours</a:t>
            </a:r>
            <a:r>
              <a:rPr sz="1000" spc="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and/or</a:t>
            </a:r>
            <a:r>
              <a:rPr sz="1000" spc="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</a:t>
            </a:r>
            <a:r>
              <a:rPr sz="1000" spc="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second</a:t>
            </a:r>
            <a:r>
              <a:rPr sz="1000" spc="4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operator </a:t>
            </a:r>
            <a:r>
              <a:rPr sz="1000" dirty="0">
                <a:latin typeface="Arial"/>
                <a:cs typeface="Arial"/>
              </a:rPr>
              <a:t>at</a:t>
            </a:r>
            <a:r>
              <a:rPr sz="1000" spc="-10" dirty="0">
                <a:latin typeface="Arial"/>
                <a:cs typeface="Arial"/>
              </a:rPr>
              <a:t> $65/hour.</a:t>
            </a:r>
            <a:endParaRPr sz="1000" dirty="0">
              <a:latin typeface="Arial"/>
              <a:cs typeface="Arial"/>
            </a:endParaRPr>
          </a:p>
          <a:p>
            <a:pPr marL="241300" marR="6350" indent="-228600">
              <a:lnSpc>
                <a:spcPts val="1140"/>
              </a:lnSpc>
              <a:spcBef>
                <a:spcPts val="110"/>
              </a:spcBef>
              <a:buFont typeface="Symbol"/>
              <a:buChar char=""/>
              <a:tabLst>
                <a:tab pos="241300" algn="l"/>
              </a:tabLst>
            </a:pPr>
            <a:r>
              <a:rPr sz="1000" dirty="0">
                <a:latin typeface="Arial"/>
                <a:cs typeface="Arial"/>
              </a:rPr>
              <a:t>Horiba</a:t>
            </a:r>
            <a:r>
              <a:rPr sz="1000" spc="7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MEXA-</a:t>
            </a:r>
            <a:r>
              <a:rPr sz="1000" dirty="0">
                <a:latin typeface="Arial"/>
                <a:cs typeface="Arial"/>
              </a:rPr>
              <a:t>324</a:t>
            </a:r>
            <a:r>
              <a:rPr sz="1000" spc="7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analyzer</a:t>
            </a:r>
            <a:r>
              <a:rPr sz="1000" spc="8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7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field</a:t>
            </a:r>
            <a:r>
              <a:rPr sz="1000" spc="7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measurements</a:t>
            </a:r>
            <a:r>
              <a:rPr sz="1000" spc="7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of</a:t>
            </a:r>
            <a:r>
              <a:rPr sz="1000" spc="8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gasoline</a:t>
            </a:r>
            <a:r>
              <a:rPr sz="1000" spc="7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range</a:t>
            </a:r>
            <a:r>
              <a:rPr sz="1000" spc="7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hydrocarbons</a:t>
            </a:r>
            <a:r>
              <a:rPr sz="1000" spc="11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(up</a:t>
            </a:r>
            <a:r>
              <a:rPr sz="1000" spc="70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to </a:t>
            </a:r>
            <a:r>
              <a:rPr sz="1000" dirty="0">
                <a:latin typeface="Arial"/>
                <a:cs typeface="Arial"/>
              </a:rPr>
              <a:t>10,000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ppmv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measured as </a:t>
            </a:r>
            <a:r>
              <a:rPr sz="1000" spc="-10" dirty="0">
                <a:latin typeface="Arial"/>
                <a:cs typeface="Arial"/>
              </a:rPr>
              <a:t>Hexane)</a:t>
            </a:r>
            <a:endParaRPr sz="1000" dirty="0">
              <a:latin typeface="Arial"/>
              <a:cs typeface="Arial"/>
            </a:endParaRPr>
          </a:p>
          <a:p>
            <a:pPr marL="240665" indent="-227965">
              <a:lnSpc>
                <a:spcPts val="1195"/>
              </a:lnSpc>
              <a:buFont typeface="Symbol"/>
              <a:buChar char=""/>
              <a:tabLst>
                <a:tab pos="240665" algn="l"/>
              </a:tabLst>
            </a:pPr>
            <a:r>
              <a:rPr sz="1000" dirty="0">
                <a:latin typeface="Arial"/>
                <a:cs typeface="Arial"/>
              </a:rPr>
              <a:t>Depth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sounder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or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interface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probe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groundwater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depth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measurements</a:t>
            </a:r>
            <a:endParaRPr sz="1000" dirty="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25"/>
              </a:spcBef>
              <a:buFont typeface="Symbol"/>
              <a:buChar char=""/>
              <a:tabLst>
                <a:tab pos="240665" algn="l"/>
              </a:tabLst>
            </a:pPr>
            <a:r>
              <a:rPr sz="1000" dirty="0">
                <a:latin typeface="Arial"/>
                <a:cs typeface="Arial"/>
              </a:rPr>
              <a:t>Manometers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or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magnehelics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vacuum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measurements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observation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wells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0909F6B-AD9F-70F2-4E90-4E63126CA248}"/>
              </a:ext>
            </a:extLst>
          </p:cNvPr>
          <p:cNvSpPr txBox="1"/>
          <p:nvPr/>
        </p:nvSpPr>
        <p:spPr>
          <a:xfrm>
            <a:off x="5962492" y="543967"/>
            <a:ext cx="2006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25" dirty="0">
                <a:latin typeface="Arial"/>
                <a:cs typeface="Arial"/>
              </a:rPr>
              <a:t>1.2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D9E92816-6E06-4C5A-87B3-2861CE7EEFEA}"/>
              </a:ext>
            </a:extLst>
          </p:cNvPr>
          <p:cNvSpPr txBox="1"/>
          <p:nvPr/>
        </p:nvSpPr>
        <p:spPr>
          <a:xfrm>
            <a:off x="6419641" y="462585"/>
            <a:ext cx="4835525" cy="104648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"/>
                <a:cs typeface="Arial"/>
              </a:rPr>
              <a:t>VARIABLE</a:t>
            </a:r>
            <a:r>
              <a:rPr sz="1000" b="1" spc="-3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COSTS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  <a:tabLst>
                <a:tab pos="3213100" algn="l"/>
              </a:tabLst>
            </a:pPr>
            <a:r>
              <a:rPr sz="1000" b="1" dirty="0">
                <a:latin typeface="Arial"/>
                <a:cs typeface="Arial"/>
              </a:rPr>
              <a:t>Mob/Demob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of</a:t>
            </a:r>
            <a:r>
              <a:rPr sz="1000" b="1" spc="-4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Groundwater</a:t>
            </a:r>
            <a:r>
              <a:rPr sz="1000" b="1" spc="-5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Treatment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Trailer</a:t>
            </a:r>
            <a:r>
              <a:rPr sz="1000" b="1" dirty="0">
                <a:latin typeface="Arial"/>
                <a:cs typeface="Arial"/>
              </a:rPr>
              <a:t>	</a:t>
            </a:r>
            <a:r>
              <a:rPr sz="1000" dirty="0">
                <a:latin typeface="Arial"/>
                <a:cs typeface="Arial"/>
              </a:rPr>
              <a:t>$1,000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per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event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per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job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site</a:t>
            </a:r>
            <a:endParaRPr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80"/>
              </a:spcBef>
            </a:pP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b="1" spc="-10" dirty="0">
                <a:latin typeface="Arial"/>
                <a:cs typeface="Arial"/>
              </a:rPr>
              <a:t>Groundwater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Treatment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System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(</a:t>
            </a:r>
            <a:r>
              <a:rPr sz="10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Includes</a:t>
            </a:r>
            <a:r>
              <a:rPr sz="10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carbon</a:t>
            </a:r>
            <a:r>
              <a:rPr sz="10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disposal</a:t>
            </a:r>
            <a:r>
              <a:rPr sz="1000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as</a:t>
            </a:r>
            <a:r>
              <a:rPr sz="10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non-</a:t>
            </a:r>
            <a:r>
              <a:rPr sz="1000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haz</a:t>
            </a:r>
            <a:r>
              <a:rPr sz="1000" u="none" spc="-20" dirty="0">
                <a:latin typeface="Arial"/>
                <a:cs typeface="Arial"/>
              </a:rPr>
              <a:t>)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1000" dirty="0">
                <a:latin typeface="Arial"/>
                <a:cs typeface="Arial"/>
              </a:rPr>
              <a:t>-</a:t>
            </a:r>
            <a:r>
              <a:rPr sz="1000" spc="2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$0.40/gallon,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Maximum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Charge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water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treatment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$28,000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</a:t>
            </a:r>
            <a:r>
              <a:rPr sz="1000" spc="-10" dirty="0">
                <a:latin typeface="Arial"/>
                <a:cs typeface="Arial"/>
              </a:rPr>
              <a:t> 30-</a:t>
            </a:r>
            <a:r>
              <a:rPr sz="1000" dirty="0">
                <a:latin typeface="Arial"/>
                <a:cs typeface="Arial"/>
              </a:rPr>
              <a:t>day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event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8054F36A-901A-60D9-3943-1B70374FF602}"/>
              </a:ext>
            </a:extLst>
          </p:cNvPr>
          <p:cNvSpPr txBox="1"/>
          <p:nvPr/>
        </p:nvSpPr>
        <p:spPr>
          <a:xfrm>
            <a:off x="6419641" y="1713128"/>
            <a:ext cx="4081145" cy="131572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140"/>
              </a:lnSpc>
              <a:spcBef>
                <a:spcPts val="180"/>
              </a:spcBef>
              <a:tabLst>
                <a:tab pos="2755900" algn="l"/>
              </a:tabLst>
            </a:pPr>
            <a:r>
              <a:rPr sz="1000" b="1" dirty="0">
                <a:latin typeface="Arial"/>
                <a:cs typeface="Arial"/>
              </a:rPr>
              <a:t>Electrical</a:t>
            </a:r>
            <a:r>
              <a:rPr sz="1000" b="1" spc="-3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Down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Hole</a:t>
            </a:r>
            <a:r>
              <a:rPr sz="1000" b="1" spc="-20" dirty="0">
                <a:latin typeface="Arial"/>
                <a:cs typeface="Arial"/>
              </a:rPr>
              <a:t> Pump</a:t>
            </a:r>
            <a:r>
              <a:rPr sz="1000" b="1" dirty="0">
                <a:latin typeface="Arial"/>
                <a:cs typeface="Arial"/>
              </a:rPr>
              <a:t>	</a:t>
            </a:r>
            <a:r>
              <a:rPr sz="1000" dirty="0">
                <a:latin typeface="Arial"/>
                <a:cs typeface="Arial"/>
              </a:rPr>
              <a:t>$110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per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day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per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pump </a:t>
            </a:r>
            <a:r>
              <a:rPr sz="1000" dirty="0">
                <a:latin typeface="Arial"/>
                <a:cs typeface="Arial"/>
              </a:rPr>
              <a:t>(Pneumatic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down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hole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pump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cost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quoted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per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project)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2755900" algn="l"/>
              </a:tabLst>
            </a:pPr>
            <a:r>
              <a:rPr sz="1000" b="1" dirty="0">
                <a:latin typeface="Arial"/>
                <a:cs typeface="Arial"/>
              </a:rPr>
              <a:t>Tedlar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Bags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for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Vapor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Samples</a:t>
            </a:r>
            <a:r>
              <a:rPr sz="1000" b="1" dirty="0">
                <a:latin typeface="Arial"/>
                <a:cs typeface="Arial"/>
              </a:rPr>
              <a:t>	</a:t>
            </a:r>
            <a:r>
              <a:rPr sz="1000" dirty="0">
                <a:latin typeface="Arial"/>
                <a:cs typeface="Arial"/>
              </a:rPr>
              <a:t>$16.00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each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90"/>
              </a:spcBef>
            </a:pPr>
            <a:r>
              <a:rPr sz="1000" b="1" dirty="0">
                <a:latin typeface="Arial"/>
                <a:cs typeface="Arial"/>
              </a:rPr>
              <a:t>Per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Diem</a:t>
            </a:r>
            <a:endParaRPr sz="1000">
              <a:latin typeface="Arial"/>
              <a:cs typeface="Arial"/>
            </a:endParaRPr>
          </a:p>
          <a:p>
            <a:pPr marL="12700" marR="1555115">
              <a:lnSpc>
                <a:spcPct val="153000"/>
              </a:lnSpc>
              <a:spcBef>
                <a:spcPts val="10"/>
              </a:spcBef>
            </a:pPr>
            <a:r>
              <a:rPr sz="1000" dirty="0">
                <a:latin typeface="Arial"/>
                <a:cs typeface="Arial"/>
              </a:rPr>
              <a:t>For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events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greater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than 30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consecutive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days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events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less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than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30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consecutive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days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0BA45AB8-BCAB-5F8B-841F-C2B9CAC3E258}"/>
              </a:ext>
            </a:extLst>
          </p:cNvPr>
          <p:cNvSpPr txBox="1"/>
          <p:nvPr/>
        </p:nvSpPr>
        <p:spPr>
          <a:xfrm>
            <a:off x="10535077" y="2537003"/>
            <a:ext cx="970915" cy="492125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000" dirty="0">
                <a:latin typeface="Arial"/>
                <a:cs typeface="Arial"/>
              </a:rPr>
              <a:t>Included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rates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1000" spc="-10" dirty="0">
                <a:latin typeface="Arial"/>
                <a:cs typeface="Arial"/>
              </a:rPr>
              <a:t>$170/day/person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426EEF10-CAEA-A5F0-5B9E-BBFBE0A99002}"/>
              </a:ext>
            </a:extLst>
          </p:cNvPr>
          <p:cNvSpPr txBox="1"/>
          <p:nvPr/>
        </p:nvSpPr>
        <p:spPr>
          <a:xfrm>
            <a:off x="6419641" y="3144164"/>
            <a:ext cx="234505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dirty="0">
                <a:latin typeface="Arial"/>
                <a:cs typeface="Arial"/>
              </a:rPr>
              <a:t>Mob/Demob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of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Truck-</a:t>
            </a:r>
            <a:r>
              <a:rPr sz="1000" b="1" dirty="0">
                <a:latin typeface="Arial"/>
                <a:cs typeface="Arial"/>
              </a:rPr>
              <a:t>Mounted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System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E9ADB5C8-B2D0-AF37-EED3-448DCFACF66F}"/>
              </a:ext>
            </a:extLst>
          </p:cNvPr>
          <p:cNvSpPr txBox="1"/>
          <p:nvPr/>
        </p:nvSpPr>
        <p:spPr>
          <a:xfrm>
            <a:off x="6419641" y="3406293"/>
            <a:ext cx="32283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For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locations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within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50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miles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of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CalClean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Storage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Facility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B05979CE-6A91-8156-AEF9-FD5E0E6E731D}"/>
              </a:ext>
            </a:extLst>
          </p:cNvPr>
          <p:cNvSpPr txBox="1"/>
          <p:nvPr/>
        </p:nvSpPr>
        <p:spPr>
          <a:xfrm>
            <a:off x="10535077" y="3406293"/>
            <a:ext cx="95567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Included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rates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8EAAF367-FBDF-1859-D557-95855F01C202}"/>
              </a:ext>
            </a:extLst>
          </p:cNvPr>
          <p:cNvSpPr txBox="1"/>
          <p:nvPr/>
        </p:nvSpPr>
        <p:spPr>
          <a:xfrm>
            <a:off x="6419641" y="3698900"/>
            <a:ext cx="3475354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For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locations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more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than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50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miles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of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CalClean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Storage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Facility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223B15F1-7703-50CC-075E-96C54FE41EA6}"/>
              </a:ext>
            </a:extLst>
          </p:cNvPr>
          <p:cNvSpPr txBox="1"/>
          <p:nvPr/>
        </p:nvSpPr>
        <p:spPr>
          <a:xfrm>
            <a:off x="10535077" y="3698900"/>
            <a:ext cx="68135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Arial"/>
                <a:cs typeface="Arial"/>
              </a:rPr>
              <a:t>$10.00/mile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099D1836-1D60-9FAA-607E-659B29A21808}"/>
              </a:ext>
            </a:extLst>
          </p:cNvPr>
          <p:cNvSpPr txBox="1"/>
          <p:nvPr/>
        </p:nvSpPr>
        <p:spPr>
          <a:xfrm>
            <a:off x="6419641" y="4078758"/>
            <a:ext cx="26504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dirty="0">
                <a:latin typeface="Arial"/>
                <a:cs typeface="Arial"/>
              </a:rPr>
              <a:t>Permits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for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Air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Districts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or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Water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Discharge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ECAFCACA-94D4-03DA-2A54-670A7F6D2960}"/>
              </a:ext>
            </a:extLst>
          </p:cNvPr>
          <p:cNvSpPr txBox="1"/>
          <p:nvPr/>
        </p:nvSpPr>
        <p:spPr>
          <a:xfrm>
            <a:off x="9620677" y="4078758"/>
            <a:ext cx="1863089" cy="3238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150"/>
              </a:lnSpc>
              <a:spcBef>
                <a:spcPts val="175"/>
              </a:spcBef>
              <a:tabLst>
                <a:tab pos="644525" algn="l"/>
                <a:tab pos="1388745" algn="l"/>
              </a:tabLst>
            </a:pPr>
            <a:r>
              <a:rPr sz="1000" spc="-10" dirty="0">
                <a:latin typeface="Arial"/>
                <a:cs typeface="Arial"/>
              </a:rPr>
              <a:t>Various</a:t>
            </a:r>
            <a:r>
              <a:rPr sz="1000" dirty="0">
                <a:latin typeface="Arial"/>
                <a:cs typeface="Arial"/>
              </a:rPr>
              <a:t>	</a:t>
            </a:r>
            <a:r>
              <a:rPr sz="1000" spc="-10" dirty="0">
                <a:latin typeface="Arial"/>
                <a:cs typeface="Arial"/>
              </a:rPr>
              <a:t>Locations</a:t>
            </a:r>
            <a:r>
              <a:rPr sz="1000" dirty="0">
                <a:latin typeface="Arial"/>
                <a:cs typeface="Arial"/>
              </a:rPr>
              <a:t>	</a:t>
            </a:r>
            <a:r>
              <a:rPr sz="1000" spc="-10" dirty="0">
                <a:latin typeface="Arial"/>
                <a:cs typeface="Arial"/>
              </a:rPr>
              <a:t>Permits </a:t>
            </a:r>
            <a:r>
              <a:rPr sz="1000" dirty="0">
                <a:latin typeface="Arial"/>
                <a:cs typeface="Arial"/>
              </a:rPr>
              <a:t>Included</a:t>
            </a:r>
            <a:r>
              <a:rPr sz="1000" spc="4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</a:t>
            </a:r>
            <a:r>
              <a:rPr sz="1000" spc="45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all-</a:t>
            </a:r>
            <a:r>
              <a:rPr sz="1000" dirty="0">
                <a:latin typeface="Arial"/>
                <a:cs typeface="Arial"/>
              </a:rPr>
              <a:t>inclusive</a:t>
            </a:r>
            <a:r>
              <a:rPr sz="1000" spc="45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rates.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7F7AD342-A133-AED2-AC5E-7B0BABE2A7C1}"/>
              </a:ext>
            </a:extLst>
          </p:cNvPr>
          <p:cNvSpPr txBox="1"/>
          <p:nvPr/>
        </p:nvSpPr>
        <p:spPr>
          <a:xfrm>
            <a:off x="9620677" y="4371365"/>
            <a:ext cx="184975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specific</a:t>
            </a:r>
            <a:r>
              <a:rPr sz="1000" spc="48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permits</a:t>
            </a:r>
            <a:r>
              <a:rPr sz="1000" spc="48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are</a:t>
            </a:r>
            <a:r>
              <a:rPr sz="1000" spc="47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billed</a:t>
            </a:r>
            <a:r>
              <a:rPr sz="1000" spc="475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at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7">
            <a:extLst>
              <a:ext uri="{FF2B5EF4-FFF2-40B4-BE49-F238E27FC236}">
                <a16:creationId xmlns:a16="http://schemas.microsoft.com/office/drawing/2014/main" id="{DBE1D142-932A-ADCA-E698-0DC15261AEC7}"/>
              </a:ext>
            </a:extLst>
          </p:cNvPr>
          <p:cNvSpPr txBox="1"/>
          <p:nvPr/>
        </p:nvSpPr>
        <p:spPr>
          <a:xfrm>
            <a:off x="9620677" y="4516146"/>
            <a:ext cx="2219325" cy="46990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 algn="just">
              <a:lnSpc>
                <a:spcPts val="1150"/>
              </a:lnSpc>
              <a:spcBef>
                <a:spcPts val="175"/>
              </a:spcBef>
            </a:pPr>
            <a:r>
              <a:rPr sz="1000" dirty="0">
                <a:latin typeface="Arial"/>
                <a:cs typeface="Arial"/>
              </a:rPr>
              <a:t>Modification</a:t>
            </a:r>
            <a:r>
              <a:rPr sz="1000" spc="18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of</a:t>
            </a:r>
            <a:r>
              <a:rPr sz="1000" spc="18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air</a:t>
            </a:r>
            <a:r>
              <a:rPr sz="1000" spc="18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permit</a:t>
            </a:r>
            <a:r>
              <a:rPr sz="1000" spc="19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costs</a:t>
            </a:r>
            <a:r>
              <a:rPr sz="1000" spc="185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(such </a:t>
            </a:r>
            <a:r>
              <a:rPr sz="1000" dirty="0">
                <a:latin typeface="Arial"/>
                <a:cs typeface="Arial"/>
              </a:rPr>
              <a:t>as</a:t>
            </a:r>
            <a:r>
              <a:rPr sz="1000" spc="16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K-</a:t>
            </a:r>
            <a:r>
              <a:rPr sz="1000" dirty="0">
                <a:latin typeface="Arial"/>
                <a:cs typeface="Arial"/>
              </a:rPr>
              <a:t>12</a:t>
            </a:r>
            <a:r>
              <a:rPr sz="1000" spc="1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school</a:t>
            </a:r>
            <a:r>
              <a:rPr sz="1000" spc="17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notification</a:t>
            </a:r>
            <a:r>
              <a:rPr sz="1000" spc="17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</a:t>
            </a:r>
            <a:r>
              <a:rPr sz="1000" spc="17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CA)</a:t>
            </a:r>
            <a:r>
              <a:rPr sz="1000" spc="165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for </a:t>
            </a:r>
            <a:r>
              <a:rPr sz="1000" dirty="0">
                <a:latin typeface="Arial"/>
                <a:cs typeface="Arial"/>
              </a:rPr>
              <a:t>specific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site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are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billed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at</a:t>
            </a:r>
            <a:r>
              <a:rPr sz="1000" spc="-20" dirty="0">
                <a:latin typeface="Arial"/>
                <a:cs typeface="Arial"/>
              </a:rPr>
              <a:t> cost.</a:t>
            </a:r>
            <a:endParaRPr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1095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73286-BE7F-3873-75D2-D0F82B0F9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F1D19F-6E26-13AA-A6D6-17A4D9B774D9}"/>
              </a:ext>
            </a:extLst>
          </p:cNvPr>
          <p:cNvSpPr/>
          <p:nvPr/>
        </p:nvSpPr>
        <p:spPr>
          <a:xfrm>
            <a:off x="0" y="6489730"/>
            <a:ext cx="12192000" cy="432925"/>
          </a:xfrm>
          <a:prstGeom prst="rect">
            <a:avLst/>
          </a:prstGeom>
          <a:solidFill>
            <a:srgbClr val="00007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927DCF-52F1-FB7A-81AE-32F56557A8F8}"/>
              </a:ext>
            </a:extLst>
          </p:cNvPr>
          <p:cNvSpPr/>
          <p:nvPr/>
        </p:nvSpPr>
        <p:spPr>
          <a:xfrm>
            <a:off x="0" y="6065747"/>
            <a:ext cx="12192000" cy="432925"/>
          </a:xfrm>
          <a:prstGeom prst="rect">
            <a:avLst/>
          </a:prstGeom>
          <a:solidFill>
            <a:srgbClr val="7CB3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9CF7E45F-1C71-7BC9-6328-82B3D2FB4120}"/>
              </a:ext>
            </a:extLst>
          </p:cNvPr>
          <p:cNvSpPr txBox="1"/>
          <p:nvPr/>
        </p:nvSpPr>
        <p:spPr>
          <a:xfrm>
            <a:off x="514357" y="359328"/>
            <a:ext cx="138620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dirty="0">
                <a:latin typeface="Arial"/>
                <a:cs typeface="Arial"/>
              </a:rPr>
              <a:t>Diesel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Fuel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for</a:t>
            </a:r>
            <a:r>
              <a:rPr sz="1000" b="1" spc="-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System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295C0DCE-0C97-724E-12AD-38325682BCF5}"/>
              </a:ext>
            </a:extLst>
          </p:cNvPr>
          <p:cNvSpPr txBox="1"/>
          <p:nvPr/>
        </p:nvSpPr>
        <p:spPr>
          <a:xfrm>
            <a:off x="2343538" y="359328"/>
            <a:ext cx="3466465" cy="46990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 algn="just">
              <a:lnSpc>
                <a:spcPts val="1150"/>
              </a:lnSpc>
              <a:spcBef>
                <a:spcPts val="175"/>
              </a:spcBef>
            </a:pPr>
            <a:r>
              <a:rPr sz="1000" dirty="0">
                <a:latin typeface="Arial"/>
                <a:cs typeface="Arial"/>
              </a:rPr>
              <a:t>Actual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costs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CalClean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between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$0.90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$1.70 per</a:t>
            </a:r>
            <a:r>
              <a:rPr sz="1000" spc="-10" dirty="0">
                <a:latin typeface="Arial"/>
                <a:cs typeface="Arial"/>
              </a:rPr>
              <a:t> gallon </a:t>
            </a:r>
            <a:r>
              <a:rPr sz="1000" dirty="0">
                <a:latin typeface="Arial"/>
                <a:cs typeface="Arial"/>
              </a:rPr>
              <a:t>are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included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-10" dirty="0">
                <a:latin typeface="Arial"/>
                <a:cs typeface="Arial"/>
              </a:rPr>
              <a:t> all-</a:t>
            </a:r>
            <a:r>
              <a:rPr sz="1000" dirty="0">
                <a:latin typeface="Arial"/>
                <a:cs typeface="Arial"/>
              </a:rPr>
              <a:t>inclusive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rates.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fuel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price</a:t>
            </a:r>
            <a:r>
              <a:rPr sz="1000" spc="-10" dirty="0">
                <a:latin typeface="Arial"/>
                <a:cs typeface="Arial"/>
              </a:rPr>
              <a:t> adjustment </a:t>
            </a:r>
            <a:r>
              <a:rPr sz="1000" dirty="0">
                <a:latin typeface="Arial"/>
                <a:cs typeface="Arial"/>
              </a:rPr>
              <a:t>will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be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made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actual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costs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below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or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above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these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amounts</a:t>
            </a:r>
            <a:r>
              <a:rPr sz="1000" spc="-10" dirty="0">
                <a:latin typeface="Times New Roman"/>
                <a:cs typeface="Times New Roman"/>
              </a:rPr>
              <a:t>.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75186705-16D8-F62B-8562-764CC706E4FC}"/>
              </a:ext>
            </a:extLst>
          </p:cNvPr>
          <p:cNvSpPr txBox="1"/>
          <p:nvPr/>
        </p:nvSpPr>
        <p:spPr>
          <a:xfrm>
            <a:off x="514357" y="944543"/>
            <a:ext cx="12230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dirty="0">
                <a:latin typeface="Arial"/>
                <a:cs typeface="Arial"/>
              </a:rPr>
              <a:t>Propane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for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System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3971B9D3-2EF5-0E5F-F8D7-ABDE75A548DA}"/>
              </a:ext>
            </a:extLst>
          </p:cNvPr>
          <p:cNvSpPr txBox="1"/>
          <p:nvPr/>
        </p:nvSpPr>
        <p:spPr>
          <a:xfrm>
            <a:off x="2343538" y="944543"/>
            <a:ext cx="3466465" cy="46990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 algn="just">
              <a:lnSpc>
                <a:spcPts val="1150"/>
              </a:lnSpc>
              <a:spcBef>
                <a:spcPts val="175"/>
              </a:spcBef>
            </a:pPr>
            <a:r>
              <a:rPr sz="1000" dirty="0">
                <a:latin typeface="Arial"/>
                <a:cs typeface="Arial"/>
              </a:rPr>
              <a:t>Actual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costs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CalClean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between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$0.70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$1.50 per</a:t>
            </a:r>
            <a:r>
              <a:rPr sz="1000" spc="-10" dirty="0">
                <a:latin typeface="Arial"/>
                <a:cs typeface="Arial"/>
              </a:rPr>
              <a:t> gallon </a:t>
            </a:r>
            <a:r>
              <a:rPr sz="1000" dirty="0">
                <a:latin typeface="Arial"/>
                <a:cs typeface="Arial"/>
              </a:rPr>
              <a:t>are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included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-10" dirty="0">
                <a:latin typeface="Arial"/>
                <a:cs typeface="Arial"/>
              </a:rPr>
              <a:t> all-</a:t>
            </a:r>
            <a:r>
              <a:rPr sz="1000" dirty="0">
                <a:latin typeface="Arial"/>
                <a:cs typeface="Arial"/>
              </a:rPr>
              <a:t>inclusive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rates.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fuel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price</a:t>
            </a:r>
            <a:r>
              <a:rPr sz="1000" spc="-10" dirty="0">
                <a:latin typeface="Arial"/>
                <a:cs typeface="Arial"/>
              </a:rPr>
              <a:t> adjustment </a:t>
            </a:r>
            <a:r>
              <a:rPr sz="1000" dirty="0">
                <a:latin typeface="Arial"/>
                <a:cs typeface="Arial"/>
              </a:rPr>
              <a:t>will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be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made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actual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costs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below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or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above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these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amounts</a:t>
            </a:r>
            <a:r>
              <a:rPr sz="1000" spc="-10" dirty="0">
                <a:latin typeface="Times New Roman"/>
                <a:cs typeface="Times New Roman"/>
              </a:rPr>
              <a:t>.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BC34A52C-6B7C-5399-A743-6007E667A354}"/>
              </a:ext>
            </a:extLst>
          </p:cNvPr>
          <p:cNvSpPr txBox="1"/>
          <p:nvPr/>
        </p:nvSpPr>
        <p:spPr>
          <a:xfrm>
            <a:off x="514357" y="1529759"/>
            <a:ext cx="14833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Arial"/>
                <a:cs typeface="Arial"/>
              </a:rPr>
              <a:t>Mark-</a:t>
            </a:r>
            <a:r>
              <a:rPr sz="1000" b="1" dirty="0">
                <a:latin typeface="Arial"/>
                <a:cs typeface="Arial"/>
              </a:rPr>
              <a:t>Up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on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Other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Costs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0DA9A09C-E2B7-C0E2-B652-E82C482D3C87}"/>
              </a:ext>
            </a:extLst>
          </p:cNvPr>
          <p:cNvSpPr txBox="1"/>
          <p:nvPr/>
        </p:nvSpPr>
        <p:spPr>
          <a:xfrm>
            <a:off x="2343538" y="1529759"/>
            <a:ext cx="3587750" cy="46863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 marR="5080" algn="just">
              <a:lnSpc>
                <a:spcPct val="95500"/>
              </a:lnSpc>
              <a:spcBef>
                <a:spcPts val="150"/>
              </a:spcBef>
            </a:pPr>
            <a:r>
              <a:rPr sz="1000" dirty="0">
                <a:latin typeface="Arial"/>
                <a:cs typeface="Arial"/>
              </a:rPr>
              <a:t>CalClean</a:t>
            </a:r>
            <a:r>
              <a:rPr sz="1000" spc="1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may</a:t>
            </a:r>
            <a:r>
              <a:rPr sz="1000" spc="1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mark</a:t>
            </a:r>
            <a:r>
              <a:rPr sz="1000" spc="10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up</a:t>
            </a:r>
            <a:r>
              <a:rPr sz="1000" spc="1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10%</a:t>
            </a:r>
            <a:r>
              <a:rPr sz="1000" spc="1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other</a:t>
            </a:r>
            <a:r>
              <a:rPr sz="1000" spc="1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costs</a:t>
            </a:r>
            <a:r>
              <a:rPr sz="1000" spc="10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incurred</a:t>
            </a:r>
            <a:r>
              <a:rPr sz="1000" spc="10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that</a:t>
            </a:r>
            <a:r>
              <a:rPr sz="1000" spc="1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are</a:t>
            </a:r>
            <a:r>
              <a:rPr sz="1000" spc="110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not </a:t>
            </a:r>
            <a:r>
              <a:rPr sz="1000" dirty="0">
                <a:latin typeface="Arial"/>
                <a:cs typeface="Arial"/>
              </a:rPr>
              <a:t>part</a:t>
            </a:r>
            <a:r>
              <a:rPr sz="1000" spc="1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of</a:t>
            </a:r>
            <a:r>
              <a:rPr sz="1000" spc="16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CalClean’s</a:t>
            </a:r>
            <a:r>
              <a:rPr sz="1000" spc="15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normal</a:t>
            </a:r>
            <a:r>
              <a:rPr sz="1000" spc="1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operations</a:t>
            </a:r>
            <a:r>
              <a:rPr sz="1000" spc="1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(e.g.</a:t>
            </a:r>
            <a:r>
              <a:rPr sz="1000" spc="1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lab</a:t>
            </a:r>
            <a:r>
              <a:rPr sz="1000" spc="15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costs,</a:t>
            </a:r>
            <a:r>
              <a:rPr sz="1000" spc="15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storage </a:t>
            </a:r>
            <a:r>
              <a:rPr sz="1000" dirty="0">
                <a:latin typeface="Arial"/>
                <a:cs typeface="Arial"/>
              </a:rPr>
              <a:t>tanks,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etc.).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C7D4059E-1215-09A4-32B4-AAAC5CDA98DA}"/>
              </a:ext>
            </a:extLst>
          </p:cNvPr>
          <p:cNvSpPr txBox="1"/>
          <p:nvPr/>
        </p:nvSpPr>
        <p:spPr>
          <a:xfrm>
            <a:off x="496070" y="2031689"/>
            <a:ext cx="5440680" cy="785495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1000" b="1" spc="-10" dirty="0">
                <a:latin typeface="Arial"/>
                <a:cs typeface="Arial"/>
              </a:rPr>
              <a:t>INVOICING</a:t>
            </a:r>
            <a:endParaRPr sz="1000" dirty="0">
              <a:latin typeface="Arial"/>
              <a:cs typeface="Arial"/>
            </a:endParaRPr>
          </a:p>
          <a:p>
            <a:pPr marL="12700" marR="5080" algn="just">
              <a:lnSpc>
                <a:spcPts val="1150"/>
              </a:lnSpc>
              <a:spcBef>
                <a:spcPts val="715"/>
              </a:spcBef>
            </a:pPr>
            <a:r>
              <a:rPr sz="1000" dirty="0">
                <a:latin typeface="Arial"/>
                <a:cs typeface="Arial"/>
              </a:rPr>
              <a:t>At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end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of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each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job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or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every</a:t>
            </a:r>
            <a:r>
              <a:rPr sz="1000" spc="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30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days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(in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case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project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is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longer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than</a:t>
            </a:r>
            <a:r>
              <a:rPr sz="1000" spc="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30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days),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CalClean</a:t>
            </a:r>
            <a:r>
              <a:rPr sz="1000" spc="30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will </a:t>
            </a:r>
            <a:r>
              <a:rPr sz="1000" dirty="0">
                <a:latin typeface="Arial"/>
                <a:cs typeface="Arial"/>
              </a:rPr>
              <a:t>submit</a:t>
            </a:r>
            <a:r>
              <a:rPr sz="1000" spc="1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</a:t>
            </a:r>
            <a:r>
              <a:rPr sz="1000" spc="1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original,</a:t>
            </a:r>
            <a:r>
              <a:rPr sz="1000" spc="16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faxed</a:t>
            </a:r>
            <a:r>
              <a:rPr sz="1000" spc="17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or</a:t>
            </a:r>
            <a:r>
              <a:rPr sz="1000" spc="16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emailed</a:t>
            </a:r>
            <a:r>
              <a:rPr sz="1000" spc="16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invoice</a:t>
            </a:r>
            <a:r>
              <a:rPr sz="1000" spc="1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16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Work</a:t>
            </a:r>
            <a:r>
              <a:rPr sz="1000" spc="17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performed</a:t>
            </a:r>
            <a:r>
              <a:rPr sz="1000" spc="1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at</a:t>
            </a:r>
            <a:r>
              <a:rPr sz="1000" spc="1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1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specific</a:t>
            </a:r>
            <a:r>
              <a:rPr sz="1000" spc="17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site.</a:t>
            </a:r>
            <a:r>
              <a:rPr sz="1000" spc="16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Invoice </a:t>
            </a:r>
            <a:r>
              <a:rPr sz="1000" dirty="0">
                <a:latin typeface="Arial"/>
                <a:cs typeface="Arial"/>
              </a:rPr>
              <a:t>terms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are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Net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30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days.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" name="object 13">
            <a:extLst>
              <a:ext uri="{FF2B5EF4-FFF2-40B4-BE49-F238E27FC236}">
                <a16:creationId xmlns:a16="http://schemas.microsoft.com/office/drawing/2014/main" id="{11F3020B-EE91-4EE1-8FBD-08045B216313}"/>
              </a:ext>
            </a:extLst>
          </p:cNvPr>
          <p:cNvSpPr txBox="1"/>
          <p:nvPr/>
        </p:nvSpPr>
        <p:spPr>
          <a:xfrm>
            <a:off x="496070" y="2850839"/>
            <a:ext cx="5436870" cy="107569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"/>
                <a:cs typeface="Arial"/>
              </a:rPr>
              <a:t>ADDITIONAL</a:t>
            </a:r>
            <a:r>
              <a:rPr sz="1000" b="1" spc="-3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PAYMENT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PROCEDURE</a:t>
            </a:r>
            <a:endParaRPr sz="1000" dirty="0">
              <a:latin typeface="Arial"/>
              <a:cs typeface="Arial"/>
            </a:endParaRPr>
          </a:p>
          <a:p>
            <a:pPr marL="30480" marR="5080" algn="just">
              <a:lnSpc>
                <a:spcPct val="95700"/>
              </a:lnSpc>
              <a:spcBef>
                <a:spcPts val="690"/>
              </a:spcBef>
            </a:pPr>
            <a:r>
              <a:rPr sz="1000" dirty="0">
                <a:latin typeface="Arial"/>
                <a:cs typeface="Arial"/>
              </a:rPr>
              <a:t>If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Client</a:t>
            </a:r>
            <a:r>
              <a:rPr sz="1000" spc="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pays</a:t>
            </a:r>
            <a:r>
              <a:rPr sz="1000" spc="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invoice</a:t>
            </a:r>
            <a:r>
              <a:rPr sz="1000" spc="55" dirty="0">
                <a:latin typeface="Arial"/>
                <a:cs typeface="Arial"/>
              </a:rPr>
              <a:t> </a:t>
            </a:r>
            <a:r>
              <a:rPr sz="10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immediately</a:t>
            </a:r>
            <a:r>
              <a:rPr sz="1000" u="none" spc="45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upon</a:t>
            </a:r>
            <a:r>
              <a:rPr sz="1000" u="none" spc="35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receipt,</a:t>
            </a:r>
            <a:r>
              <a:rPr sz="1000" u="none" spc="35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CalClean</a:t>
            </a:r>
            <a:r>
              <a:rPr sz="1000" u="none" spc="40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shall</a:t>
            </a:r>
            <a:r>
              <a:rPr sz="1000" u="none" spc="35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grant</a:t>
            </a:r>
            <a:r>
              <a:rPr sz="1000" u="none" spc="50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and</a:t>
            </a:r>
            <a:r>
              <a:rPr sz="1000" u="none" spc="40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Client</a:t>
            </a:r>
            <a:r>
              <a:rPr sz="1000" u="none" spc="40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shall</a:t>
            </a:r>
            <a:r>
              <a:rPr sz="1000" u="none" spc="35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take</a:t>
            </a:r>
            <a:r>
              <a:rPr sz="1000" u="none" spc="35" dirty="0">
                <a:latin typeface="Arial"/>
                <a:cs typeface="Arial"/>
              </a:rPr>
              <a:t> </a:t>
            </a:r>
            <a:r>
              <a:rPr sz="1000" u="none" spc="-50" dirty="0">
                <a:latin typeface="Arial"/>
                <a:cs typeface="Arial"/>
              </a:rPr>
              <a:t>a </a:t>
            </a:r>
            <a:r>
              <a:rPr sz="1000" u="none" dirty="0">
                <a:latin typeface="Arial"/>
                <a:cs typeface="Arial"/>
              </a:rPr>
              <a:t>2%</a:t>
            </a:r>
            <a:r>
              <a:rPr sz="1000" u="none" spc="20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discount</a:t>
            </a:r>
            <a:r>
              <a:rPr sz="1000" u="none" spc="20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against</a:t>
            </a:r>
            <a:r>
              <a:rPr sz="1000" u="none" spc="20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the</a:t>
            </a:r>
            <a:r>
              <a:rPr sz="1000" u="none" spc="15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invoice</a:t>
            </a:r>
            <a:r>
              <a:rPr sz="1000" u="none" spc="20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total.</a:t>
            </a:r>
            <a:r>
              <a:rPr sz="1000" u="none" spc="20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If</a:t>
            </a:r>
            <a:r>
              <a:rPr sz="1000" u="none" spc="20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Client</a:t>
            </a:r>
            <a:r>
              <a:rPr sz="1000" u="none" spc="20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pays</a:t>
            </a:r>
            <a:r>
              <a:rPr sz="1000" u="none" spc="25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an</a:t>
            </a:r>
            <a:r>
              <a:rPr sz="1000" u="none" spc="50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invoice</a:t>
            </a:r>
            <a:r>
              <a:rPr sz="1000" u="none" spc="20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within</a:t>
            </a:r>
            <a:r>
              <a:rPr sz="1000" u="none" spc="25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10</a:t>
            </a:r>
            <a:r>
              <a:rPr sz="1000" u="none" spc="15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days</a:t>
            </a:r>
            <a:r>
              <a:rPr sz="1000" u="none" spc="25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of</a:t>
            </a:r>
            <a:r>
              <a:rPr sz="1000" u="none" spc="20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invoice</a:t>
            </a:r>
            <a:r>
              <a:rPr sz="1000" u="none" spc="20" dirty="0">
                <a:latin typeface="Arial"/>
                <a:cs typeface="Arial"/>
              </a:rPr>
              <a:t> </a:t>
            </a:r>
            <a:r>
              <a:rPr sz="1000" u="none" spc="-10" dirty="0">
                <a:latin typeface="Arial"/>
                <a:cs typeface="Arial"/>
              </a:rPr>
              <a:t>receipt, </a:t>
            </a:r>
            <a:r>
              <a:rPr sz="1000" u="none" dirty="0">
                <a:latin typeface="Arial"/>
                <a:cs typeface="Arial"/>
              </a:rPr>
              <a:t>CalClean</a:t>
            </a:r>
            <a:r>
              <a:rPr sz="1000" u="none" spc="250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shall</a:t>
            </a:r>
            <a:r>
              <a:rPr sz="1000" u="none" spc="270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grant</a:t>
            </a:r>
            <a:r>
              <a:rPr sz="1000" u="none" spc="265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and</a:t>
            </a:r>
            <a:r>
              <a:rPr sz="1000" u="none" spc="265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Client</a:t>
            </a:r>
            <a:r>
              <a:rPr sz="1000" u="none" spc="250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shall</a:t>
            </a:r>
            <a:r>
              <a:rPr sz="1000" u="none" spc="250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take</a:t>
            </a:r>
            <a:r>
              <a:rPr sz="1000" u="none" spc="260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a</a:t>
            </a:r>
            <a:r>
              <a:rPr sz="1000" u="none" spc="270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1%</a:t>
            </a:r>
            <a:r>
              <a:rPr sz="1000" u="none" spc="270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discount</a:t>
            </a:r>
            <a:r>
              <a:rPr sz="1000" u="none" spc="265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against</a:t>
            </a:r>
            <a:r>
              <a:rPr sz="1000" u="none" spc="250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the</a:t>
            </a:r>
            <a:r>
              <a:rPr sz="1000" u="none" spc="265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invoice</a:t>
            </a:r>
            <a:r>
              <a:rPr sz="1000" u="none" spc="250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total.</a:t>
            </a:r>
            <a:r>
              <a:rPr sz="1000" u="none" spc="250" dirty="0">
                <a:latin typeface="Arial"/>
                <a:cs typeface="Arial"/>
              </a:rPr>
              <a:t> </a:t>
            </a:r>
            <a:r>
              <a:rPr sz="1000" u="none" spc="-10" dirty="0">
                <a:latin typeface="Arial"/>
                <a:cs typeface="Arial"/>
              </a:rPr>
              <a:t>Other </a:t>
            </a:r>
            <a:r>
              <a:rPr sz="1000" u="none" dirty="0">
                <a:latin typeface="Arial"/>
                <a:cs typeface="Arial"/>
              </a:rPr>
              <a:t>discounts</a:t>
            </a:r>
            <a:r>
              <a:rPr sz="1000" u="none" spc="50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may</a:t>
            </a:r>
            <a:r>
              <a:rPr sz="1000" u="none" spc="55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be</a:t>
            </a:r>
            <a:r>
              <a:rPr sz="1000" u="none" spc="45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provided</a:t>
            </a:r>
            <a:r>
              <a:rPr sz="1000" u="none" spc="55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from</a:t>
            </a:r>
            <a:r>
              <a:rPr sz="1000" u="none" spc="50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time</a:t>
            </a:r>
            <a:r>
              <a:rPr sz="1000" u="none" spc="50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to</a:t>
            </a:r>
            <a:r>
              <a:rPr sz="1000" u="none" spc="50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time</a:t>
            </a:r>
            <a:r>
              <a:rPr sz="1000" u="none" spc="45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for</a:t>
            </a:r>
            <a:r>
              <a:rPr sz="1000" u="none" spc="55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early</a:t>
            </a:r>
            <a:r>
              <a:rPr sz="1000" u="none" spc="55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payment.</a:t>
            </a:r>
            <a:r>
              <a:rPr sz="1000" u="none" spc="85" dirty="0">
                <a:latin typeface="Arial"/>
                <a:cs typeface="Arial"/>
              </a:rPr>
              <a:t> 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Standard</a:t>
            </a:r>
            <a:r>
              <a:rPr sz="1000" b="1" u="sng" spc="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terms</a:t>
            </a:r>
            <a:r>
              <a:rPr sz="1000" b="1" u="sng" spc="6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for</a:t>
            </a:r>
            <a:r>
              <a:rPr sz="1000" b="1" u="sng" spc="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payment</a:t>
            </a:r>
            <a:r>
              <a:rPr sz="1000" b="1" u="none" spc="-10" dirty="0">
                <a:latin typeface="Arial"/>
                <a:cs typeface="Arial"/>
              </a:rPr>
              <a:t> 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are</a:t>
            </a:r>
            <a:r>
              <a:rPr sz="10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net</a:t>
            </a:r>
            <a:r>
              <a:rPr sz="10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30</a:t>
            </a:r>
            <a:r>
              <a:rPr sz="10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days.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" name="object 15">
            <a:extLst>
              <a:ext uri="{FF2B5EF4-FFF2-40B4-BE49-F238E27FC236}">
                <a16:creationId xmlns:a16="http://schemas.microsoft.com/office/drawing/2014/main" id="{DA586622-F707-3888-0D9B-7C21CDF30E1F}"/>
              </a:ext>
            </a:extLst>
          </p:cNvPr>
          <p:cNvSpPr txBox="1"/>
          <p:nvPr/>
        </p:nvSpPr>
        <p:spPr>
          <a:xfrm>
            <a:off x="496070" y="3960311"/>
            <a:ext cx="5431790" cy="78486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"/>
                <a:cs typeface="Arial"/>
              </a:rPr>
              <a:t>CANCELLATION</a:t>
            </a:r>
            <a:r>
              <a:rPr sz="1000" b="1" spc="-60" dirty="0">
                <a:latin typeface="Arial"/>
                <a:cs typeface="Arial"/>
              </a:rPr>
              <a:t> </a:t>
            </a:r>
            <a:r>
              <a:rPr sz="1000" b="1" spc="-25" dirty="0">
                <a:latin typeface="Arial"/>
                <a:cs typeface="Arial"/>
              </a:rPr>
              <a:t>FEE</a:t>
            </a:r>
            <a:endParaRPr sz="1000" dirty="0">
              <a:latin typeface="Arial"/>
              <a:cs typeface="Arial"/>
            </a:endParaRPr>
          </a:p>
          <a:p>
            <a:pPr marL="30480" marR="5080" algn="just">
              <a:lnSpc>
                <a:spcPct val="96100"/>
              </a:lnSpc>
              <a:spcBef>
                <a:spcPts val="685"/>
              </a:spcBef>
            </a:pPr>
            <a:r>
              <a:rPr sz="1000" dirty="0">
                <a:latin typeface="Arial"/>
                <a:cs typeface="Arial"/>
              </a:rPr>
              <a:t>Client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understands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that CalClean is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making best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efforts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 schedule an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event for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Client. If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Client </a:t>
            </a:r>
            <a:r>
              <a:rPr sz="1000" dirty="0">
                <a:latin typeface="Arial"/>
                <a:cs typeface="Arial"/>
              </a:rPr>
              <a:t>schedules</a:t>
            </a:r>
            <a:r>
              <a:rPr sz="1000" spc="6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</a:t>
            </a:r>
            <a:r>
              <a:rPr sz="1000" spc="6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extraction</a:t>
            </a:r>
            <a:r>
              <a:rPr sz="1000" spc="7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event</a:t>
            </a:r>
            <a:r>
              <a:rPr sz="1000" spc="7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6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then</a:t>
            </a:r>
            <a:r>
              <a:rPr sz="1000" spc="6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cancels</a:t>
            </a:r>
            <a:r>
              <a:rPr sz="1000" spc="7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or</a:t>
            </a:r>
            <a:r>
              <a:rPr sz="1000" spc="6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postpones</a:t>
            </a:r>
            <a:r>
              <a:rPr sz="1000" spc="7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6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event</a:t>
            </a:r>
            <a:r>
              <a:rPr sz="1000" spc="7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within</a:t>
            </a:r>
            <a:r>
              <a:rPr sz="1000" spc="6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seven</a:t>
            </a:r>
            <a:r>
              <a:rPr sz="1000" spc="6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calendar </a:t>
            </a:r>
            <a:r>
              <a:rPr sz="1000" dirty="0">
                <a:latin typeface="Arial"/>
                <a:cs typeface="Arial"/>
              </a:rPr>
              <a:t>days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of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start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of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event,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cancellation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fee of $1,000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per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extraction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day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may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billed.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3" name="object 17">
            <a:extLst>
              <a:ext uri="{FF2B5EF4-FFF2-40B4-BE49-F238E27FC236}">
                <a16:creationId xmlns:a16="http://schemas.microsoft.com/office/drawing/2014/main" id="{8563B7FB-48F0-2761-0334-CFA4F8224734}"/>
              </a:ext>
            </a:extLst>
          </p:cNvPr>
          <p:cNvSpPr txBox="1"/>
          <p:nvPr/>
        </p:nvSpPr>
        <p:spPr>
          <a:xfrm>
            <a:off x="514357" y="4778953"/>
            <a:ext cx="5419090" cy="107569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735"/>
              </a:spcBef>
            </a:pPr>
            <a:r>
              <a:rPr sz="1000" b="1" dirty="0">
                <a:latin typeface="Arial"/>
                <a:cs typeface="Arial"/>
              </a:rPr>
              <a:t>SPECIAL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PROVISIONS</a:t>
            </a:r>
            <a:endParaRPr sz="1000" dirty="0">
              <a:latin typeface="Arial"/>
              <a:cs typeface="Arial"/>
            </a:endParaRPr>
          </a:p>
          <a:p>
            <a:pPr marL="12700" marR="5080" algn="just">
              <a:lnSpc>
                <a:spcPct val="95700"/>
              </a:lnSpc>
              <a:spcBef>
                <a:spcPts val="690"/>
              </a:spcBef>
            </a:pPr>
            <a:r>
              <a:rPr sz="1000" dirty="0">
                <a:latin typeface="Arial"/>
                <a:cs typeface="Arial"/>
              </a:rPr>
              <a:t>Client</a:t>
            </a:r>
            <a:r>
              <a:rPr sz="1000" spc="8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understands</a:t>
            </a:r>
            <a:r>
              <a:rPr sz="1000" spc="1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that</a:t>
            </a:r>
            <a:r>
              <a:rPr sz="1000" spc="9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costs</a:t>
            </a:r>
            <a:r>
              <a:rPr sz="1000" spc="9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9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terms</a:t>
            </a:r>
            <a:r>
              <a:rPr sz="1000" spc="9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provided</a:t>
            </a:r>
            <a:r>
              <a:rPr sz="1000" spc="9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</a:t>
            </a:r>
            <a:r>
              <a:rPr sz="1000" spc="9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</a:t>
            </a:r>
            <a:r>
              <a:rPr sz="1000" spc="9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site-</a:t>
            </a:r>
            <a:r>
              <a:rPr sz="1000" dirty="0">
                <a:latin typeface="Arial"/>
                <a:cs typeface="Arial"/>
              </a:rPr>
              <a:t>specific</a:t>
            </a:r>
            <a:r>
              <a:rPr sz="1000" spc="9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proposal</a:t>
            </a:r>
            <a:r>
              <a:rPr sz="1000" spc="9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would</a:t>
            </a:r>
            <a:r>
              <a:rPr sz="1000" spc="9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govern</a:t>
            </a:r>
            <a:r>
              <a:rPr sz="1000" spc="90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the </a:t>
            </a:r>
            <a:r>
              <a:rPr sz="1000" dirty="0">
                <a:latin typeface="Arial"/>
                <a:cs typeface="Arial"/>
              </a:rPr>
              <a:t>work.</a:t>
            </a:r>
            <a:r>
              <a:rPr sz="1000" spc="20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Rates</a:t>
            </a:r>
            <a:r>
              <a:rPr sz="1000" spc="2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</a:t>
            </a:r>
            <a:r>
              <a:rPr sz="1000" spc="2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this</a:t>
            </a:r>
            <a:r>
              <a:rPr sz="1000" spc="2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Schedule</a:t>
            </a:r>
            <a:r>
              <a:rPr sz="1000" spc="2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may</a:t>
            </a:r>
            <a:r>
              <a:rPr sz="1000" spc="2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change</a:t>
            </a:r>
            <a:r>
              <a:rPr sz="1000" spc="2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based</a:t>
            </a:r>
            <a:r>
              <a:rPr sz="1000" spc="2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on</a:t>
            </a:r>
            <a:r>
              <a:rPr sz="1000" spc="20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specific</a:t>
            </a:r>
            <a:r>
              <a:rPr sz="1000" spc="2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job</a:t>
            </a:r>
            <a:r>
              <a:rPr sz="1000" spc="2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site</a:t>
            </a:r>
            <a:r>
              <a:rPr sz="1000" spc="2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conditions</a:t>
            </a:r>
            <a:r>
              <a:rPr sz="1000" spc="2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that</a:t>
            </a:r>
            <a:r>
              <a:rPr sz="1000" spc="2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might </a:t>
            </a:r>
            <a:r>
              <a:rPr sz="1000" dirty="0">
                <a:latin typeface="Arial"/>
                <a:cs typeface="Arial"/>
              </a:rPr>
              <a:t>warrant</a:t>
            </a:r>
            <a:r>
              <a:rPr sz="1000" spc="1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higher</a:t>
            </a:r>
            <a:r>
              <a:rPr sz="1000" spc="1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or</a:t>
            </a:r>
            <a:r>
              <a:rPr sz="1000" spc="10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lower</a:t>
            </a:r>
            <a:r>
              <a:rPr sz="1000" spc="1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system</a:t>
            </a:r>
            <a:r>
              <a:rPr sz="1000" spc="1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costs,</a:t>
            </a:r>
            <a:r>
              <a:rPr sz="1000" spc="10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or</a:t>
            </a:r>
            <a:r>
              <a:rPr sz="1000" spc="10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other</a:t>
            </a:r>
            <a:r>
              <a:rPr sz="1000" spc="1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costs.</a:t>
            </a:r>
            <a:r>
              <a:rPr sz="1000" spc="125" dirty="0">
                <a:latin typeface="Arial"/>
                <a:cs typeface="Arial"/>
              </a:rPr>
              <a:t> 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To</a:t>
            </a:r>
            <a:r>
              <a:rPr sz="1000" b="1" u="sng" spc="1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avoid</a:t>
            </a:r>
            <a:r>
              <a:rPr sz="1000" b="1" u="sng" spc="10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misunderstandings,</a:t>
            </a:r>
            <a:r>
              <a:rPr sz="1000" b="1" u="sng" spc="10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Clients</a:t>
            </a:r>
            <a:r>
              <a:rPr sz="1000" b="1" u="none" spc="-10" dirty="0">
                <a:latin typeface="Arial"/>
                <a:cs typeface="Arial"/>
              </a:rPr>
              <a:t> 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are</a:t>
            </a:r>
            <a:r>
              <a:rPr sz="1000" b="1" u="sng" spc="1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 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encouraged</a:t>
            </a:r>
            <a:r>
              <a:rPr sz="1000" b="1" u="sng" spc="1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 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to</a:t>
            </a:r>
            <a:r>
              <a:rPr sz="1000" b="1" u="sng" spc="1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 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request</a:t>
            </a:r>
            <a:r>
              <a:rPr sz="1000" b="1" u="sng" spc="1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 </a:t>
            </a:r>
            <a:r>
              <a:rPr sz="10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site-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specific</a:t>
            </a:r>
            <a:r>
              <a:rPr sz="1000" b="1" u="sng" spc="1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 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written</a:t>
            </a:r>
            <a:r>
              <a:rPr sz="1000" b="1" u="sng" spc="1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 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quotes</a:t>
            </a:r>
            <a:r>
              <a:rPr sz="1000" u="none" dirty="0">
                <a:latin typeface="Arial"/>
                <a:cs typeface="Arial"/>
              </a:rPr>
              <a:t>.</a:t>
            </a:r>
            <a:r>
              <a:rPr sz="1000" u="none" spc="140" dirty="0">
                <a:latin typeface="Arial"/>
                <a:cs typeface="Arial"/>
              </a:rPr>
              <a:t>  </a:t>
            </a:r>
            <a:r>
              <a:rPr sz="1000" u="none" dirty="0">
                <a:latin typeface="Arial"/>
                <a:cs typeface="Arial"/>
              </a:rPr>
              <a:t>We</a:t>
            </a:r>
            <a:r>
              <a:rPr sz="1000" u="none" spc="145" dirty="0">
                <a:latin typeface="Arial"/>
                <a:cs typeface="Arial"/>
              </a:rPr>
              <a:t>  </a:t>
            </a:r>
            <a:r>
              <a:rPr sz="1000" u="none" dirty="0">
                <a:latin typeface="Arial"/>
                <a:cs typeface="Arial"/>
              </a:rPr>
              <a:t>can</a:t>
            </a:r>
            <a:r>
              <a:rPr sz="1000" u="none" spc="140" dirty="0">
                <a:latin typeface="Arial"/>
                <a:cs typeface="Arial"/>
              </a:rPr>
              <a:t>  </a:t>
            </a:r>
            <a:r>
              <a:rPr sz="1000" u="none" dirty="0">
                <a:latin typeface="Arial"/>
                <a:cs typeface="Arial"/>
              </a:rPr>
              <a:t>be</a:t>
            </a:r>
            <a:r>
              <a:rPr sz="1000" u="none" spc="145" dirty="0">
                <a:latin typeface="Arial"/>
                <a:cs typeface="Arial"/>
              </a:rPr>
              <a:t>  </a:t>
            </a:r>
            <a:r>
              <a:rPr sz="1000" u="none" dirty="0">
                <a:latin typeface="Arial"/>
                <a:cs typeface="Arial"/>
              </a:rPr>
              <a:t>reached</a:t>
            </a:r>
            <a:r>
              <a:rPr sz="1000" u="none" spc="145" dirty="0">
                <a:latin typeface="Arial"/>
                <a:cs typeface="Arial"/>
              </a:rPr>
              <a:t>  </a:t>
            </a:r>
            <a:r>
              <a:rPr sz="1000" u="none" spc="-25" dirty="0">
                <a:latin typeface="Arial"/>
                <a:cs typeface="Arial"/>
              </a:rPr>
              <a:t>at </a:t>
            </a:r>
            <a:r>
              <a:rPr sz="1000" u="none" dirty="0">
                <a:latin typeface="Arial"/>
                <a:cs typeface="Arial"/>
              </a:rPr>
              <a:t>(714)</a:t>
            </a:r>
            <a:r>
              <a:rPr sz="1000" u="none" spc="-5" dirty="0">
                <a:latin typeface="Arial"/>
                <a:cs typeface="Arial"/>
              </a:rPr>
              <a:t> </a:t>
            </a:r>
            <a:r>
              <a:rPr sz="1000" u="none" spc="-10" dirty="0">
                <a:latin typeface="Arial"/>
                <a:cs typeface="Arial"/>
              </a:rPr>
              <a:t>936-</a:t>
            </a:r>
            <a:r>
              <a:rPr sz="1000" u="none" dirty="0">
                <a:latin typeface="Arial"/>
                <a:cs typeface="Arial"/>
              </a:rPr>
              <a:t>2706</a:t>
            </a:r>
            <a:r>
              <a:rPr sz="1000" u="none" spc="-10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or</a:t>
            </a:r>
            <a:r>
              <a:rPr sz="1000" u="none" spc="-10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via</a:t>
            </a:r>
            <a:r>
              <a:rPr sz="1000" u="none" spc="-10" dirty="0">
                <a:latin typeface="Arial"/>
                <a:cs typeface="Arial"/>
              </a:rPr>
              <a:t> </a:t>
            </a:r>
            <a:r>
              <a:rPr sz="1000" u="none" dirty="0">
                <a:latin typeface="Arial"/>
                <a:cs typeface="Arial"/>
              </a:rPr>
              <a:t>email at</a:t>
            </a:r>
            <a:r>
              <a:rPr sz="1000" u="none" spc="-10" dirty="0">
                <a:latin typeface="Arial"/>
                <a:cs typeface="Arial"/>
              </a:rPr>
              <a:t> </a:t>
            </a:r>
            <a:r>
              <a:rPr sz="1000" u="none" spc="-10" dirty="0">
                <a:latin typeface="Arial"/>
                <a:cs typeface="Arial"/>
                <a:hlinkClick r:id="rId2"/>
              </a:rPr>
              <a:t>noelshenoi@calclean.com</a:t>
            </a:r>
            <a:endParaRPr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2542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689C2-C08C-57D3-2478-D5928966C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D0F1C-B80F-D9B9-06C8-A8D869C2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697"/>
            <a:ext cx="12192000" cy="100123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0075"/>
                </a:solidFill>
                <a:latin typeface="Meiryo (Headings)"/>
              </a:rPr>
              <a:t>Recommendations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A335F18-88B5-33B9-B4FA-C8F41BFF04C4}"/>
              </a:ext>
            </a:extLst>
          </p:cNvPr>
          <p:cNvCxnSpPr/>
          <p:nvPr/>
        </p:nvCxnSpPr>
        <p:spPr>
          <a:xfrm>
            <a:off x="3307080" y="900874"/>
            <a:ext cx="5577840" cy="0"/>
          </a:xfrm>
          <a:prstGeom prst="line">
            <a:avLst/>
          </a:prstGeom>
          <a:ln w="57150">
            <a:solidFill>
              <a:srgbClr val="000075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CF9FC783-BA1E-1C97-5B55-B77107FB2CE8}"/>
              </a:ext>
            </a:extLst>
          </p:cNvPr>
          <p:cNvSpPr/>
          <p:nvPr/>
        </p:nvSpPr>
        <p:spPr>
          <a:xfrm>
            <a:off x="605568" y="1320730"/>
            <a:ext cx="7801450" cy="421653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latin typeface="Meiryo (Body)"/>
                <a:ea typeface="MS PGothic" panose="020B0600070205080204" pitchFamily="34" charset="-128"/>
              </a:rPr>
              <a:t>Plan 60-90+ day HVDPE Events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latin typeface="Meiryo (Body)"/>
                <a:ea typeface="MS PGothic" panose="020B0600070205080204" pitchFamily="34" charset="-128"/>
              </a:rPr>
              <a:t>Get sewer or NPDES or reinjection permits to reduce disposal costs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latin typeface="Meiryo (Body)"/>
                <a:ea typeface="MS PGothic" panose="020B0600070205080204" pitchFamily="34" charset="-128"/>
              </a:rPr>
              <a:t>Set up grid power to reduce high diesel costs (208-240v, 1Ø or 3Ø, 125 amps min)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latin typeface="Meiryo (Body)"/>
                <a:ea typeface="MS PGothic" panose="020B0600070205080204" pitchFamily="34" charset="-128"/>
              </a:rPr>
              <a:t>Conduct Air Sparge to assist HVDPE</a:t>
            </a:r>
          </a:p>
          <a:p>
            <a:pPr marL="1146175" indent="-285750" defTabSz="655638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400" dirty="0">
                <a:latin typeface="Meiryo (Body)"/>
                <a:ea typeface="MS PGothic" panose="020B0600070205080204" pitchFamily="34" charset="-128"/>
              </a:rPr>
              <a:t>	Install Air Sparge wells using micro bubblers 5’ below source area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5"/>
            </a:pPr>
            <a:r>
              <a:rPr lang="en-US" sz="1400" dirty="0">
                <a:latin typeface="Meiryo (Body)"/>
                <a:ea typeface="MS PGothic" panose="020B0600070205080204" pitchFamily="34" charset="-128"/>
              </a:rPr>
              <a:t>Strategic site grouping for cost efficiency, identify 2 or more sites close by (within </a:t>
            </a:r>
            <a:r>
              <a:rPr lang="en-US" sz="1400" dirty="0">
                <a:latin typeface="Meiryo (Body)"/>
              </a:rPr>
              <a:t>≈ 50 miles</a:t>
            </a:r>
            <a:r>
              <a:rPr lang="en-US" sz="1400" dirty="0">
                <a:latin typeface="Meiryo (Body)"/>
                <a:ea typeface="MS PGothic" panose="020B0600070205080204" pitchFamily="34" charset="-128"/>
              </a:rPr>
              <a:t>) to reduce labor costs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5"/>
            </a:pPr>
            <a:r>
              <a:rPr lang="en-US" altLang="en-US" sz="1400" dirty="0">
                <a:latin typeface="Meiryo (Body)"/>
                <a:cs typeface="Lucida Sans Unicode" panose="020B0602030504020204" pitchFamily="34" charset="0"/>
              </a:rPr>
              <a:t>Low Noise For 24-Hour Operations In Neighborhoods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5"/>
            </a:pPr>
            <a:r>
              <a:rPr lang="en-US" altLang="en-US" sz="1400" dirty="0">
                <a:latin typeface="Meiryo (Body)"/>
                <a:cs typeface="Lucida Sans Unicode" panose="020B0602030504020204" pitchFamily="34" charset="0"/>
              </a:rPr>
              <a:t>Occupies Less Space at Station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5"/>
            </a:pPr>
            <a:r>
              <a:rPr lang="en-US" sz="1400" dirty="0">
                <a:latin typeface="Meiryo (Body)"/>
                <a:cs typeface="Lucida Sans Unicode" panose="020B0602030504020204" pitchFamily="34" charset="0"/>
              </a:rPr>
              <a:t>Can extract from depths  &gt;270 feet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5"/>
            </a:pPr>
            <a:r>
              <a:rPr lang="en-US" altLang="en-US" sz="1400" dirty="0">
                <a:latin typeface="Meiryo (Body)"/>
                <a:cs typeface="Lucida Sans Unicode" panose="020B0602030504020204" pitchFamily="34" charset="0"/>
              </a:rPr>
              <a:t>100% Guaranteed Up Time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5"/>
            </a:pPr>
            <a:r>
              <a:rPr lang="en-US" altLang="en-US" sz="1400" dirty="0">
                <a:latin typeface="Meiryo (Body)"/>
                <a:cs typeface="Lucida Sans Unicode" panose="020B0602030504020204" pitchFamily="34" charset="0"/>
              </a:rPr>
              <a:t>Qualified Technical Expertise And Supervision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DD7303-94F0-5F11-2A95-AE2634809131}"/>
              </a:ext>
            </a:extLst>
          </p:cNvPr>
          <p:cNvSpPr/>
          <p:nvPr/>
        </p:nvSpPr>
        <p:spPr>
          <a:xfrm>
            <a:off x="0" y="6489730"/>
            <a:ext cx="12192000" cy="432925"/>
          </a:xfrm>
          <a:prstGeom prst="rect">
            <a:avLst/>
          </a:prstGeom>
          <a:solidFill>
            <a:srgbClr val="00007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DCDDFD-F207-E758-11ED-817EDA6DFB2B}"/>
              </a:ext>
            </a:extLst>
          </p:cNvPr>
          <p:cNvSpPr/>
          <p:nvPr/>
        </p:nvSpPr>
        <p:spPr>
          <a:xfrm>
            <a:off x="0" y="6065747"/>
            <a:ext cx="12192000" cy="432925"/>
          </a:xfrm>
          <a:prstGeom prst="rect">
            <a:avLst/>
          </a:prstGeom>
          <a:solidFill>
            <a:srgbClr val="7CB3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5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B49E4-3C83-E8CD-2213-43E5245F0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731"/>
            <a:ext cx="12192000" cy="114481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0075"/>
                </a:solidFill>
                <a:latin typeface="Meiryo (Headings)"/>
              </a:rPr>
              <a:t>Summary of Presentation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B415918-23D2-E8E2-785E-70156A46CAFE}"/>
              </a:ext>
            </a:extLst>
          </p:cNvPr>
          <p:cNvCxnSpPr/>
          <p:nvPr/>
        </p:nvCxnSpPr>
        <p:spPr>
          <a:xfrm>
            <a:off x="2301240" y="872364"/>
            <a:ext cx="7589520" cy="0"/>
          </a:xfrm>
          <a:prstGeom prst="line">
            <a:avLst/>
          </a:prstGeom>
          <a:ln w="57150">
            <a:solidFill>
              <a:srgbClr val="000075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34500CF-F68A-0F87-AE5C-BC73B308FD6B}"/>
              </a:ext>
            </a:extLst>
          </p:cNvPr>
          <p:cNvSpPr/>
          <p:nvPr/>
        </p:nvSpPr>
        <p:spPr>
          <a:xfrm>
            <a:off x="3557442" y="1270507"/>
            <a:ext cx="5255491" cy="412420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Meiryo (Body)"/>
                <a:ea typeface="MS PGothic" panose="020B0600070205080204" pitchFamily="34" charset="-128"/>
              </a:rPr>
              <a:t>Capabilities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Meiryo (Body)"/>
                <a:ea typeface="MS PGothic" panose="020B0600070205080204" pitchFamily="34" charset="-128"/>
              </a:rPr>
              <a:t>Storage Locations</a:t>
            </a: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Meiryo (Body)"/>
                <a:ea typeface="MS PGothic" panose="020B0600070205080204" pitchFamily="34" charset="-128"/>
              </a:rPr>
              <a:t>Technology</a:t>
            </a: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Meiryo (Body)"/>
                <a:ea typeface="MS PGothic" panose="020B0600070205080204" pitchFamily="34" charset="-128"/>
              </a:rPr>
              <a:t>Equipment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Meiryo (Body)"/>
                <a:ea typeface="MS PGothic" panose="020B0600070205080204" pitchFamily="34" charset="-128"/>
              </a:rPr>
              <a:t>Case Studies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Meiryo (Body)"/>
                <a:ea typeface="MS PGothic" panose="020B0600070205080204" pitchFamily="34" charset="-128"/>
              </a:rPr>
              <a:t>Current Rate Schedule</a:t>
            </a:r>
            <a:endParaRPr lang="en-US" sz="2400" dirty="0">
              <a:latin typeface="Meiryo (Body)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Meiryo (Body)"/>
                <a:ea typeface="MS PGothic" panose="020B0600070205080204" pitchFamily="34" charset="-128"/>
              </a:rPr>
              <a:t>Recommendations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Meiryo (Body)"/>
                <a:ea typeface="MS PGothic" panose="020B0600070205080204" pitchFamily="34" charset="-128"/>
              </a:rPr>
              <a:t>Summary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C17DD2-4CA7-80FD-78B3-8970B09D205A}"/>
              </a:ext>
            </a:extLst>
          </p:cNvPr>
          <p:cNvSpPr/>
          <p:nvPr/>
        </p:nvSpPr>
        <p:spPr>
          <a:xfrm>
            <a:off x="0" y="6489730"/>
            <a:ext cx="12192000" cy="432925"/>
          </a:xfrm>
          <a:prstGeom prst="rect">
            <a:avLst/>
          </a:prstGeom>
          <a:solidFill>
            <a:srgbClr val="00007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F08ADA-540B-9945-CCD4-A9BC26B2A17C}"/>
              </a:ext>
            </a:extLst>
          </p:cNvPr>
          <p:cNvSpPr/>
          <p:nvPr/>
        </p:nvSpPr>
        <p:spPr>
          <a:xfrm>
            <a:off x="0" y="6065747"/>
            <a:ext cx="12192000" cy="432925"/>
          </a:xfrm>
          <a:prstGeom prst="rect">
            <a:avLst/>
          </a:prstGeom>
          <a:solidFill>
            <a:srgbClr val="7CB3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79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85231-17D5-54A2-742C-197F83494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10E6E-3349-1AB1-1BBF-01EBEC4C5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92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0075"/>
                </a:solidFill>
                <a:latin typeface="Meiryo (Headings)"/>
              </a:rPr>
              <a:t>Summary</a:t>
            </a:r>
            <a:endParaRPr lang="en-US" dirty="0">
              <a:solidFill>
                <a:srgbClr val="000079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61648F5-18C9-93E0-E5ED-BFF733855D78}"/>
              </a:ext>
            </a:extLst>
          </p:cNvPr>
          <p:cNvCxnSpPr/>
          <p:nvPr/>
        </p:nvCxnSpPr>
        <p:spPr>
          <a:xfrm>
            <a:off x="4587240" y="895436"/>
            <a:ext cx="3017520" cy="0"/>
          </a:xfrm>
          <a:prstGeom prst="line">
            <a:avLst/>
          </a:prstGeom>
          <a:ln w="57150">
            <a:solidFill>
              <a:srgbClr val="000075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4D12EC09-B2D3-D3D5-79D5-D77BA0DE0B4C}"/>
              </a:ext>
            </a:extLst>
          </p:cNvPr>
          <p:cNvSpPr/>
          <p:nvPr/>
        </p:nvSpPr>
        <p:spPr>
          <a:xfrm>
            <a:off x="2706918" y="1547236"/>
            <a:ext cx="7787802" cy="266226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150000"/>
              <a:buFontTx/>
              <a:buChar char="-"/>
            </a:pPr>
            <a:r>
              <a:rPr lang="en-US" sz="2000" dirty="0">
                <a:latin typeface="Meiryo (Body)"/>
                <a:ea typeface="MS PGothic" panose="020B0600070205080204" pitchFamily="34" charset="-128"/>
              </a:rPr>
              <a:t>Revise work plans to conduct 60-90+ Day events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150000"/>
              <a:buFontTx/>
              <a:buChar char="-"/>
            </a:pPr>
            <a:r>
              <a:rPr lang="en-US" sz="2000" dirty="0">
                <a:latin typeface="Meiryo (Body)"/>
                <a:ea typeface="MS PGothic" panose="020B0600070205080204" pitchFamily="34" charset="-128"/>
              </a:rPr>
              <a:t>Use of Air Sparging to assist HVDPE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150000"/>
              <a:buFontTx/>
              <a:buChar char="-"/>
            </a:pPr>
            <a:r>
              <a:rPr lang="en-US" sz="2000" dirty="0">
                <a:latin typeface="Meiryo (Body)"/>
                <a:ea typeface="MS PGothic" panose="020B0600070205080204" pitchFamily="34" charset="-128"/>
              </a:rPr>
              <a:t>Big savings using Grid Power</a:t>
            </a:r>
            <a:endParaRPr lang="en-US" sz="2000" dirty="0">
              <a:highlight>
                <a:srgbClr val="FFFF00"/>
              </a:highlight>
              <a:latin typeface="Meiryo (Body)"/>
              <a:ea typeface="MS PGothic" panose="020B0600070205080204" pitchFamily="34" charset="-128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150000"/>
              <a:buFontTx/>
              <a:buChar char="-"/>
            </a:pPr>
            <a:r>
              <a:rPr lang="en-US" sz="2000" dirty="0" err="1">
                <a:latin typeface="Meiryo (Body)"/>
                <a:ea typeface="MS PGothic" panose="020B0600070205080204" pitchFamily="34" charset="-128"/>
              </a:rPr>
              <a:t>CalClean</a:t>
            </a:r>
            <a:r>
              <a:rPr lang="en-US" sz="2000" dirty="0">
                <a:latin typeface="Meiryo (Body)"/>
                <a:ea typeface="MS PGothic" panose="020B0600070205080204" pitchFamily="34" charset="-128"/>
              </a:rPr>
              <a:t> can dedicate one or more remediation systems for your project(s)</a:t>
            </a:r>
          </a:p>
          <a:p>
            <a:endParaRPr lang="en-US" sz="1600" dirty="0">
              <a:latin typeface="Meiryo (Body)"/>
              <a:ea typeface="MS PGothic" panose="020B0600070205080204" pitchFamily="34" charset="-128"/>
            </a:endParaRPr>
          </a:p>
          <a:p>
            <a:endParaRPr lang="en-US" sz="1600" dirty="0">
              <a:latin typeface="Meiryo (Body)"/>
              <a:ea typeface="MS PGothic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05ECA4-B5D2-661F-128F-BEBF364140C8}"/>
              </a:ext>
            </a:extLst>
          </p:cNvPr>
          <p:cNvSpPr/>
          <p:nvPr/>
        </p:nvSpPr>
        <p:spPr>
          <a:xfrm>
            <a:off x="0" y="6489730"/>
            <a:ext cx="12192000" cy="432925"/>
          </a:xfrm>
          <a:prstGeom prst="rect">
            <a:avLst/>
          </a:prstGeom>
          <a:solidFill>
            <a:srgbClr val="00007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D2AEF6-BCE4-F2DC-CFB9-0A5482351BAB}"/>
              </a:ext>
            </a:extLst>
          </p:cNvPr>
          <p:cNvSpPr/>
          <p:nvPr/>
        </p:nvSpPr>
        <p:spPr>
          <a:xfrm>
            <a:off x="0" y="6065747"/>
            <a:ext cx="12192000" cy="432925"/>
          </a:xfrm>
          <a:prstGeom prst="rect">
            <a:avLst/>
          </a:prstGeom>
          <a:solidFill>
            <a:srgbClr val="7CB3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279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6859A-BF9D-D743-038F-52DB5BA32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1EED6-0A3E-2298-1D81-E058C9BD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1999" cy="11176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0075"/>
                </a:solidFill>
                <a:latin typeface="Meiryo (Headings)"/>
              </a:rPr>
              <a:t>Capabilities</a:t>
            </a:r>
            <a:endParaRPr lang="en-US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EC4171C-1413-40A7-8593-4C6C0F3B77DD}"/>
              </a:ext>
            </a:extLst>
          </p:cNvPr>
          <p:cNvCxnSpPr/>
          <p:nvPr/>
        </p:nvCxnSpPr>
        <p:spPr>
          <a:xfrm>
            <a:off x="4312920" y="856638"/>
            <a:ext cx="3566160" cy="0"/>
          </a:xfrm>
          <a:prstGeom prst="line">
            <a:avLst/>
          </a:prstGeom>
          <a:ln w="57150">
            <a:solidFill>
              <a:srgbClr val="000075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478DBAF5-8A82-2630-7C84-8737C9BD2EC0}"/>
              </a:ext>
            </a:extLst>
          </p:cNvPr>
          <p:cNvSpPr/>
          <p:nvPr/>
        </p:nvSpPr>
        <p:spPr>
          <a:xfrm>
            <a:off x="2560377" y="1826034"/>
            <a:ext cx="7506268" cy="255454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Meiryo (Body)"/>
                <a:ea typeface="MS PGothic" panose="020B0600070205080204" pitchFamily="34" charset="-128"/>
              </a:rPr>
              <a:t>Hydrocarbons – Gasoline/Diesel (25-HP LRPs)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effectLst/>
                <a:latin typeface="Meiryo (Body)"/>
                <a:ea typeface="MS PGothic" panose="020B0600070205080204" pitchFamily="34" charset="-128"/>
              </a:rPr>
              <a:t>Chlorinate</a:t>
            </a:r>
            <a:r>
              <a:rPr lang="en-US" sz="2400" dirty="0" err="1">
                <a:latin typeface="Meiryo (Body)"/>
                <a:ea typeface="MS PGothic" panose="020B0600070205080204" pitchFamily="34" charset="-128"/>
              </a:rPr>
              <a:t>ds</a:t>
            </a:r>
            <a:r>
              <a:rPr lang="en-US" sz="2400" dirty="0">
                <a:effectLst/>
                <a:latin typeface="Meiryo (Body)"/>
                <a:ea typeface="MS PGothic" panose="020B0600070205080204" pitchFamily="34" charset="-128"/>
              </a:rPr>
              <a:t> (20-HP LRPs w/Carbon Vessels)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Meiryo (Body)"/>
                <a:ea typeface="MS PGothic" panose="020B0600070205080204" pitchFamily="34" charset="-128"/>
              </a:rPr>
              <a:t>Jet Fuel / Heavier HCS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Meiryo (Body)"/>
                <a:ea typeface="MS PGothic" panose="020B0600070205080204" pitchFamily="34" charset="-128"/>
              </a:rPr>
              <a:t>PFAS / PFOS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Meiryo (Body)"/>
                <a:ea typeface="MS PGothic" panose="020B0600070205080204" pitchFamily="34" charset="-128"/>
              </a:rPr>
              <a:t>Storage Locations Around the USA</a:t>
            </a:r>
            <a:endParaRPr lang="en-US" sz="2400" dirty="0">
              <a:effectLst/>
              <a:latin typeface="Meiryo (Body)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4FBB7E-1B93-B7FE-9A44-4CFD315FD987}"/>
              </a:ext>
            </a:extLst>
          </p:cNvPr>
          <p:cNvSpPr/>
          <p:nvPr/>
        </p:nvSpPr>
        <p:spPr>
          <a:xfrm>
            <a:off x="0" y="6489730"/>
            <a:ext cx="12192000" cy="432925"/>
          </a:xfrm>
          <a:prstGeom prst="rect">
            <a:avLst/>
          </a:prstGeom>
          <a:solidFill>
            <a:srgbClr val="00007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FA0BC0-4037-DF7D-99E3-57D9ADE2AA9A}"/>
              </a:ext>
            </a:extLst>
          </p:cNvPr>
          <p:cNvSpPr/>
          <p:nvPr/>
        </p:nvSpPr>
        <p:spPr>
          <a:xfrm>
            <a:off x="0" y="6065747"/>
            <a:ext cx="12192000" cy="432925"/>
          </a:xfrm>
          <a:prstGeom prst="rect">
            <a:avLst/>
          </a:prstGeom>
          <a:solidFill>
            <a:srgbClr val="7CB3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765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FECBF-72C6-172F-BAC0-1F88BC387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C27ED-D7FE-D4B2-D207-1775C258F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14"/>
            <a:ext cx="12192000" cy="1149634"/>
          </a:xfrm>
        </p:spPr>
        <p:txBody>
          <a:bodyPr lIns="0" tIns="0" rIns="0" bIns="0">
            <a:normAutofit/>
          </a:bodyPr>
          <a:lstStyle/>
          <a:p>
            <a:pPr algn="ctr"/>
            <a:r>
              <a:rPr lang="en-US" b="1" dirty="0">
                <a:solidFill>
                  <a:srgbClr val="000075"/>
                </a:solidFill>
                <a:latin typeface="Meiryo (Headings)"/>
              </a:rPr>
              <a:t>Storage Locations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ED944C-70D5-BD31-095D-046ED23340BF}"/>
              </a:ext>
            </a:extLst>
          </p:cNvPr>
          <p:cNvSpPr/>
          <p:nvPr/>
        </p:nvSpPr>
        <p:spPr>
          <a:xfrm>
            <a:off x="6665679" y="4708381"/>
            <a:ext cx="36988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MS PGothic" panose="020B0600070205080204" pitchFamily="34" charset="-128"/>
                <a:ea typeface="MS PGothic" panose="020B0600070205080204" pitchFamily="34" charset="-128"/>
              </a:rPr>
              <a:t>With Mobile Extraction Systems and </a:t>
            </a:r>
          </a:p>
          <a:p>
            <a:pPr algn="ctr"/>
            <a:r>
              <a:rPr lang="en-US" i="1" dirty="0">
                <a:latin typeface="MS PGothic" panose="020B0600070205080204" pitchFamily="34" charset="-128"/>
                <a:ea typeface="MS PGothic" panose="020B0600070205080204" pitchFamily="34" charset="-128"/>
              </a:rPr>
              <a:t>Mobile Water Treatment S</a:t>
            </a:r>
            <a:r>
              <a:rPr lang="en-US" i="1" dirty="0">
                <a:solidFill>
                  <a:sysClr val="windowText" lastClr="0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ystems</a:t>
            </a:r>
            <a:r>
              <a:rPr lang="en-US" i="1" dirty="0">
                <a:latin typeface="MS PGothic" panose="020B0600070205080204" pitchFamily="34" charset="-128"/>
                <a:ea typeface="MS PGothic" panose="020B0600070205080204" pitchFamily="34" charset="-128"/>
              </a:rPr>
              <a:t> </a:t>
            </a:r>
          </a:p>
          <a:p>
            <a:pPr algn="ctr"/>
            <a:r>
              <a:rPr lang="en-US" i="1" dirty="0">
                <a:latin typeface="MS PGothic" panose="020B0600070205080204" pitchFamily="34" charset="-128"/>
                <a:ea typeface="MS PGothic" panose="020B0600070205080204" pitchFamily="34" charset="-128"/>
              </a:rPr>
              <a:t>staged throughout the USA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B4AABB4-E350-1B7B-D402-A5AB3D3A0E96}"/>
              </a:ext>
            </a:extLst>
          </p:cNvPr>
          <p:cNvGrpSpPr>
            <a:grpSpLocks noChangeAspect="1"/>
          </p:cNvGrpSpPr>
          <p:nvPr/>
        </p:nvGrpSpPr>
        <p:grpSpPr>
          <a:xfrm>
            <a:off x="363142" y="1684774"/>
            <a:ext cx="5669280" cy="2834640"/>
            <a:chOff x="417733" y="1898773"/>
            <a:chExt cx="4651360" cy="2194560"/>
          </a:xfrm>
        </p:grpSpPr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964F51A7-7DDF-CC49-EFFA-BBE6B5AD7A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6293"/>
                      </a14:imgEffect>
                      <a14:imgEffect>
                        <a14:saturation sat="50000"/>
                      </a14:imgEffect>
                      <a14:imgEffect>
                        <a14:brightnessContrast bright="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57302" y="1898773"/>
              <a:ext cx="3311791" cy="219456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026F873-A065-6882-29CE-A74FAF4DB951}"/>
                </a:ext>
              </a:extLst>
            </p:cNvPr>
            <p:cNvSpPr txBox="1"/>
            <p:nvPr/>
          </p:nvSpPr>
          <p:spPr>
            <a:xfrm>
              <a:off x="417733" y="3621145"/>
              <a:ext cx="203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States with </a:t>
              </a:r>
            </a:p>
            <a:p>
              <a:pPr algn="ctr"/>
              <a:r>
                <a:rPr lang="en-US" sz="1200" dirty="0"/>
                <a:t>stored equipment</a:t>
              </a:r>
            </a:p>
          </p:txBody>
        </p:sp>
        <p:sp>
          <p:nvSpPr>
            <p:cNvPr id="40" name="5-Point Star 20">
              <a:extLst>
                <a:ext uri="{FF2B5EF4-FFF2-40B4-BE49-F238E27FC236}">
                  <a16:creationId xmlns:a16="http://schemas.microsoft.com/office/drawing/2014/main" id="{650D0AC3-93D6-0BCB-90A2-725F7B37C6E8}"/>
                </a:ext>
              </a:extLst>
            </p:cNvPr>
            <p:cNvSpPr/>
            <p:nvPr/>
          </p:nvSpPr>
          <p:spPr>
            <a:xfrm>
              <a:off x="2297333" y="2284772"/>
              <a:ext cx="152400" cy="152400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52" name="5-Point Star 20">
              <a:extLst>
                <a:ext uri="{FF2B5EF4-FFF2-40B4-BE49-F238E27FC236}">
                  <a16:creationId xmlns:a16="http://schemas.microsoft.com/office/drawing/2014/main" id="{B42C9B9F-9F54-8111-C821-9A8717206BAF}"/>
                </a:ext>
              </a:extLst>
            </p:cNvPr>
            <p:cNvSpPr/>
            <p:nvPr/>
          </p:nvSpPr>
          <p:spPr>
            <a:xfrm>
              <a:off x="1954136" y="2038486"/>
              <a:ext cx="152400" cy="152400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>
                  <a:solidFill>
                    <a:srgbClr val="FFFF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53" name="5-Point Star 20">
              <a:extLst>
                <a:ext uri="{FF2B5EF4-FFF2-40B4-BE49-F238E27FC236}">
                  <a16:creationId xmlns:a16="http://schemas.microsoft.com/office/drawing/2014/main" id="{F583B514-499F-BDA7-024F-CCC0DCAAAF86}"/>
                </a:ext>
              </a:extLst>
            </p:cNvPr>
            <p:cNvSpPr/>
            <p:nvPr/>
          </p:nvSpPr>
          <p:spPr>
            <a:xfrm>
              <a:off x="2144933" y="2663491"/>
              <a:ext cx="152400" cy="152400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54" name="5-Point Star 20">
              <a:extLst>
                <a:ext uri="{FF2B5EF4-FFF2-40B4-BE49-F238E27FC236}">
                  <a16:creationId xmlns:a16="http://schemas.microsoft.com/office/drawing/2014/main" id="{BA01D2D6-B98D-D257-B9ED-9ACA3EC560D0}"/>
                </a:ext>
              </a:extLst>
            </p:cNvPr>
            <p:cNvSpPr/>
            <p:nvPr/>
          </p:nvSpPr>
          <p:spPr>
            <a:xfrm>
              <a:off x="1992533" y="2975993"/>
              <a:ext cx="152400" cy="152400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55" name="5-Point Star 20">
              <a:extLst>
                <a:ext uri="{FF2B5EF4-FFF2-40B4-BE49-F238E27FC236}">
                  <a16:creationId xmlns:a16="http://schemas.microsoft.com/office/drawing/2014/main" id="{6DAFB1F9-6968-1BD3-A597-7D20C83E4A3C}"/>
                </a:ext>
              </a:extLst>
            </p:cNvPr>
            <p:cNvSpPr/>
            <p:nvPr/>
          </p:nvSpPr>
          <p:spPr>
            <a:xfrm>
              <a:off x="2297333" y="3138377"/>
              <a:ext cx="152400" cy="152400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56" name="5-Point Star 20">
              <a:extLst>
                <a:ext uri="{FF2B5EF4-FFF2-40B4-BE49-F238E27FC236}">
                  <a16:creationId xmlns:a16="http://schemas.microsoft.com/office/drawing/2014/main" id="{1ED46F8E-526F-E580-C460-92DD74071923}"/>
                </a:ext>
              </a:extLst>
            </p:cNvPr>
            <p:cNvSpPr/>
            <p:nvPr/>
          </p:nvSpPr>
          <p:spPr>
            <a:xfrm>
              <a:off x="2481345" y="2711574"/>
              <a:ext cx="152400" cy="152400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57" name="5-Point Star 20">
              <a:extLst>
                <a:ext uri="{FF2B5EF4-FFF2-40B4-BE49-F238E27FC236}">
                  <a16:creationId xmlns:a16="http://schemas.microsoft.com/office/drawing/2014/main" id="{7C94C216-0D45-F7B3-F073-7F6FE3E067AB}"/>
                </a:ext>
              </a:extLst>
            </p:cNvPr>
            <p:cNvSpPr/>
            <p:nvPr/>
          </p:nvSpPr>
          <p:spPr>
            <a:xfrm>
              <a:off x="2753463" y="2765637"/>
              <a:ext cx="152400" cy="152400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58" name="5-Point Star 20">
              <a:extLst>
                <a:ext uri="{FF2B5EF4-FFF2-40B4-BE49-F238E27FC236}">
                  <a16:creationId xmlns:a16="http://schemas.microsoft.com/office/drawing/2014/main" id="{1431BF3E-749F-97BC-57E7-878AF9114A63}"/>
                </a:ext>
              </a:extLst>
            </p:cNvPr>
            <p:cNvSpPr/>
            <p:nvPr/>
          </p:nvSpPr>
          <p:spPr>
            <a:xfrm>
              <a:off x="3256972" y="3517096"/>
              <a:ext cx="152400" cy="152400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59" name="5-Point Star 20">
              <a:extLst>
                <a:ext uri="{FF2B5EF4-FFF2-40B4-BE49-F238E27FC236}">
                  <a16:creationId xmlns:a16="http://schemas.microsoft.com/office/drawing/2014/main" id="{3A9B5E0C-88C4-05D4-51A5-324C96BF3DCC}"/>
                </a:ext>
              </a:extLst>
            </p:cNvPr>
            <p:cNvSpPr/>
            <p:nvPr/>
          </p:nvSpPr>
          <p:spPr>
            <a:xfrm>
              <a:off x="3553706" y="2850369"/>
              <a:ext cx="152400" cy="152400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60" name="5-Point Star 20">
              <a:extLst>
                <a:ext uri="{FF2B5EF4-FFF2-40B4-BE49-F238E27FC236}">
                  <a16:creationId xmlns:a16="http://schemas.microsoft.com/office/drawing/2014/main" id="{5836D40B-5B97-389C-6F92-4E8ED3DA44B3}"/>
                </a:ext>
              </a:extLst>
            </p:cNvPr>
            <p:cNvSpPr/>
            <p:nvPr/>
          </p:nvSpPr>
          <p:spPr>
            <a:xfrm>
              <a:off x="4145530" y="2675832"/>
              <a:ext cx="152400" cy="152400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61" name="5-Point Star 20">
              <a:extLst>
                <a:ext uri="{FF2B5EF4-FFF2-40B4-BE49-F238E27FC236}">
                  <a16:creationId xmlns:a16="http://schemas.microsoft.com/office/drawing/2014/main" id="{9E95DD4B-599F-65EF-261D-16B8BCF025CD}"/>
                </a:ext>
              </a:extLst>
            </p:cNvPr>
            <p:cNvSpPr/>
            <p:nvPr/>
          </p:nvSpPr>
          <p:spPr>
            <a:xfrm>
              <a:off x="4698326" y="2437172"/>
              <a:ext cx="152400" cy="152400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62" name="5-Point Star 20">
              <a:extLst>
                <a:ext uri="{FF2B5EF4-FFF2-40B4-BE49-F238E27FC236}">
                  <a16:creationId xmlns:a16="http://schemas.microsoft.com/office/drawing/2014/main" id="{FC7AEA19-132B-6607-B99F-DAD3A3FC7E28}"/>
                </a:ext>
              </a:extLst>
            </p:cNvPr>
            <p:cNvSpPr/>
            <p:nvPr/>
          </p:nvSpPr>
          <p:spPr>
            <a:xfrm>
              <a:off x="4399067" y="3638361"/>
              <a:ext cx="152400" cy="152400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63" name="5-Point Star 20">
              <a:extLst>
                <a:ext uri="{FF2B5EF4-FFF2-40B4-BE49-F238E27FC236}">
                  <a16:creationId xmlns:a16="http://schemas.microsoft.com/office/drawing/2014/main" id="{9927AC8F-23B4-D41B-23EA-F549F9A0D60A}"/>
                </a:ext>
              </a:extLst>
            </p:cNvPr>
            <p:cNvSpPr/>
            <p:nvPr/>
          </p:nvSpPr>
          <p:spPr>
            <a:xfrm>
              <a:off x="4545926" y="3051771"/>
              <a:ext cx="152400" cy="152400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64" name="5-Point Star 20">
              <a:extLst>
                <a:ext uri="{FF2B5EF4-FFF2-40B4-BE49-F238E27FC236}">
                  <a16:creationId xmlns:a16="http://schemas.microsoft.com/office/drawing/2014/main" id="{72AF0087-9444-7862-6B2C-F2760FC5E287}"/>
                </a:ext>
              </a:extLst>
            </p:cNvPr>
            <p:cNvSpPr/>
            <p:nvPr/>
          </p:nvSpPr>
          <p:spPr>
            <a:xfrm>
              <a:off x="4145530" y="3249734"/>
              <a:ext cx="152400" cy="152400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65" name="5-Point Star 20">
              <a:extLst>
                <a:ext uri="{FF2B5EF4-FFF2-40B4-BE49-F238E27FC236}">
                  <a16:creationId xmlns:a16="http://schemas.microsoft.com/office/drawing/2014/main" id="{91D7DB16-52A8-45D7-264B-C2BA09F4AA28}"/>
                </a:ext>
              </a:extLst>
            </p:cNvPr>
            <p:cNvSpPr/>
            <p:nvPr/>
          </p:nvSpPr>
          <p:spPr>
            <a:xfrm>
              <a:off x="1796539" y="3671728"/>
              <a:ext cx="152400" cy="152400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endParaRPr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148C8E0-8FA2-BDA5-D7C1-CB45CA588379}"/>
              </a:ext>
            </a:extLst>
          </p:cNvPr>
          <p:cNvCxnSpPr/>
          <p:nvPr/>
        </p:nvCxnSpPr>
        <p:spPr>
          <a:xfrm>
            <a:off x="3444240" y="889758"/>
            <a:ext cx="5303520" cy="0"/>
          </a:xfrm>
          <a:prstGeom prst="line">
            <a:avLst/>
          </a:prstGeom>
          <a:ln w="57150">
            <a:solidFill>
              <a:srgbClr val="000075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BB3C727-16D5-BAEA-CBAD-7487EF70B8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866" y="2250942"/>
            <a:ext cx="3155224" cy="21945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086EC5-188A-9D27-320B-31AA614FFBE7}"/>
              </a:ext>
            </a:extLst>
          </p:cNvPr>
          <p:cNvSpPr/>
          <p:nvPr/>
        </p:nvSpPr>
        <p:spPr>
          <a:xfrm>
            <a:off x="0" y="6489730"/>
            <a:ext cx="12192000" cy="432925"/>
          </a:xfrm>
          <a:prstGeom prst="rect">
            <a:avLst/>
          </a:prstGeom>
          <a:solidFill>
            <a:srgbClr val="00007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91EDDF-7A2A-E137-6BD7-68EFE9F71FB1}"/>
              </a:ext>
            </a:extLst>
          </p:cNvPr>
          <p:cNvSpPr/>
          <p:nvPr/>
        </p:nvSpPr>
        <p:spPr>
          <a:xfrm>
            <a:off x="0" y="6065747"/>
            <a:ext cx="12192000" cy="432925"/>
          </a:xfrm>
          <a:prstGeom prst="rect">
            <a:avLst/>
          </a:prstGeom>
          <a:solidFill>
            <a:srgbClr val="7CB3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602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68A1E0-8EE4-6FBF-6EF5-F4F2F0892C24}"/>
              </a:ext>
            </a:extLst>
          </p:cNvPr>
          <p:cNvSpPr/>
          <p:nvPr/>
        </p:nvSpPr>
        <p:spPr>
          <a:xfrm>
            <a:off x="0" y="6417538"/>
            <a:ext cx="2776860" cy="432925"/>
          </a:xfrm>
          <a:prstGeom prst="rect">
            <a:avLst/>
          </a:prstGeom>
          <a:solidFill>
            <a:srgbClr val="00007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3A50CB-4A87-233C-6F29-8043DD4F892C}"/>
              </a:ext>
            </a:extLst>
          </p:cNvPr>
          <p:cNvSpPr/>
          <p:nvPr/>
        </p:nvSpPr>
        <p:spPr>
          <a:xfrm>
            <a:off x="0" y="5993555"/>
            <a:ext cx="2776860" cy="432925"/>
          </a:xfrm>
          <a:prstGeom prst="rect">
            <a:avLst/>
          </a:prstGeom>
          <a:solidFill>
            <a:srgbClr val="7CB3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54BF6A0-018A-C209-8712-16C98B412D83}"/>
              </a:ext>
            </a:extLst>
          </p:cNvPr>
          <p:cNvGrpSpPr>
            <a:grpSpLocks noChangeAspect="1"/>
          </p:cNvGrpSpPr>
          <p:nvPr/>
        </p:nvGrpSpPr>
        <p:grpSpPr>
          <a:xfrm>
            <a:off x="2776861" y="0"/>
            <a:ext cx="6662342" cy="6858000"/>
            <a:chOff x="2948903" y="473813"/>
            <a:chExt cx="5467542" cy="555307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7440CFF2-CAC5-6BFA-8F09-17FE4513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977670" y="1073888"/>
              <a:ext cx="5343525" cy="4953000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310CF6E-06DD-C0C9-D7B3-D854E18E5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22133" y="3913925"/>
              <a:ext cx="2819400" cy="1762125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AFE31A9-D9D9-A7C8-BE12-3DC475C28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096983" y="3747238"/>
              <a:ext cx="2324100" cy="57150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9E2E0E6-276C-0182-6A75-2D5BC1463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409470" y="3085250"/>
              <a:ext cx="3895725" cy="2733675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40FBEB2E-0FE8-A735-4F69-546593807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77670" y="1054838"/>
              <a:ext cx="5438775" cy="4972050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DFF58FE5-37CC-788A-BBE6-615BBC1ED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436582" y="5789556"/>
              <a:ext cx="971550" cy="12382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0B030E9-96A9-A690-8EEF-A021676ADB98}"/>
                </a:ext>
              </a:extLst>
            </p:cNvPr>
            <p:cNvSpPr txBox="1"/>
            <p:nvPr/>
          </p:nvSpPr>
          <p:spPr>
            <a:xfrm>
              <a:off x="4430612" y="1278691"/>
              <a:ext cx="248793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75" b="1" i="0" u="none" strike="noStrike" kern="1200" cap="none" spc="0" normalizeH="0" baseline="0" noProof="0">
                  <a:ln/>
                  <a:solidFill>
                    <a:srgbClr val="00FF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EXTRACTION PROCESS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04E9293-14A8-2A80-5505-6694C9FFF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3817" y="569460"/>
              <a:ext cx="3103245" cy="728662"/>
            </a:xfrm>
            <a:custGeom>
              <a:avLst/>
              <a:gdLst>
                <a:gd name="connsiteX0" fmla="*/ -1527 w 3103245"/>
                <a:gd name="connsiteY0" fmla="*/ -387 h 728662"/>
                <a:gd name="connsiteX1" fmla="*/ 3101719 w 3103245"/>
                <a:gd name="connsiteY1" fmla="*/ -387 h 728662"/>
                <a:gd name="connsiteX2" fmla="*/ 3101719 w 3103245"/>
                <a:gd name="connsiteY2" fmla="*/ 728276 h 728662"/>
                <a:gd name="connsiteX3" fmla="*/ -1527 w 3103245"/>
                <a:gd name="connsiteY3" fmla="*/ 728276 h 72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3245" h="728662">
                  <a:moveTo>
                    <a:pt x="-1527" y="-387"/>
                  </a:moveTo>
                  <a:lnTo>
                    <a:pt x="3101719" y="-387"/>
                  </a:lnTo>
                  <a:lnTo>
                    <a:pt x="3101719" y="728276"/>
                  </a:lnTo>
                  <a:lnTo>
                    <a:pt x="-1527" y="728276"/>
                  </a:lnTo>
                  <a:close/>
                </a:path>
              </a:pathLst>
            </a:custGeom>
          </p:spPr>
        </p:pic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9058011-6C8E-39D9-19B7-AA16367437D5}"/>
                </a:ext>
              </a:extLst>
            </p:cNvPr>
            <p:cNvSpPr/>
            <p:nvPr/>
          </p:nvSpPr>
          <p:spPr>
            <a:xfrm>
              <a:off x="3015769" y="1619115"/>
              <a:ext cx="5266944" cy="1458277"/>
            </a:xfrm>
            <a:custGeom>
              <a:avLst/>
              <a:gdLst>
                <a:gd name="connsiteX0" fmla="*/ 0 w 5266944"/>
                <a:gd name="connsiteY0" fmla="*/ 0 h 1458277"/>
                <a:gd name="connsiteX1" fmla="*/ 5266944 w 5266944"/>
                <a:gd name="connsiteY1" fmla="*/ 0 h 1458277"/>
                <a:gd name="connsiteX2" fmla="*/ 5266944 w 5266944"/>
                <a:gd name="connsiteY2" fmla="*/ 1458277 h 1458277"/>
                <a:gd name="connsiteX3" fmla="*/ 0 w 5266944"/>
                <a:gd name="connsiteY3" fmla="*/ 1458277 h 1458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6944" h="1458277">
                  <a:moveTo>
                    <a:pt x="0" y="0"/>
                  </a:moveTo>
                  <a:lnTo>
                    <a:pt x="5266944" y="0"/>
                  </a:lnTo>
                  <a:lnTo>
                    <a:pt x="5266944" y="1458277"/>
                  </a:lnTo>
                  <a:lnTo>
                    <a:pt x="0" y="145827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54CC5E8-AF36-3C70-1AA0-BF8FFE67F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195" y="1588016"/>
              <a:ext cx="5334000" cy="1502568"/>
            </a:xfrm>
            <a:custGeom>
              <a:avLst/>
              <a:gdLst>
                <a:gd name="connsiteX0" fmla="*/ -520 w 5334000"/>
                <a:gd name="connsiteY0" fmla="*/ -129 h 1502568"/>
                <a:gd name="connsiteX1" fmla="*/ 5333480 w 5334000"/>
                <a:gd name="connsiteY1" fmla="*/ -129 h 1502568"/>
                <a:gd name="connsiteX2" fmla="*/ 5333480 w 5334000"/>
                <a:gd name="connsiteY2" fmla="*/ 1502440 h 1502568"/>
                <a:gd name="connsiteX3" fmla="*/ -520 w 5334000"/>
                <a:gd name="connsiteY3" fmla="*/ 1502440 h 1502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34000" h="1502568">
                  <a:moveTo>
                    <a:pt x="-520" y="-129"/>
                  </a:moveTo>
                  <a:lnTo>
                    <a:pt x="5333480" y="-129"/>
                  </a:lnTo>
                  <a:lnTo>
                    <a:pt x="5333480" y="1502440"/>
                  </a:lnTo>
                  <a:lnTo>
                    <a:pt x="-520" y="1502440"/>
                  </a:lnTo>
                  <a:close/>
                </a:path>
              </a:pathLst>
            </a:cu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55DEE28C-09E0-B083-B9CB-9E13FE6DB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948903" y="473813"/>
              <a:ext cx="5400675" cy="555307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D8719039-3DC0-4B05-AFBF-A4AE32C129FF}"/>
              </a:ext>
            </a:extLst>
          </p:cNvPr>
          <p:cNvSpPr/>
          <p:nvPr/>
        </p:nvSpPr>
        <p:spPr>
          <a:xfrm>
            <a:off x="9357725" y="6429143"/>
            <a:ext cx="2834276" cy="432925"/>
          </a:xfrm>
          <a:prstGeom prst="rect">
            <a:avLst/>
          </a:prstGeom>
          <a:solidFill>
            <a:srgbClr val="00007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355CB0-048E-203C-E1C7-EECF88AB23DA}"/>
              </a:ext>
            </a:extLst>
          </p:cNvPr>
          <p:cNvSpPr/>
          <p:nvPr/>
        </p:nvSpPr>
        <p:spPr>
          <a:xfrm>
            <a:off x="9357725" y="6005160"/>
            <a:ext cx="2834276" cy="432925"/>
          </a:xfrm>
          <a:prstGeom prst="rect">
            <a:avLst/>
          </a:prstGeom>
          <a:solidFill>
            <a:srgbClr val="7CB3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34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C47106-561C-6A95-BB53-0FD739EDA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680362" y="338126"/>
            <a:ext cx="5103767" cy="52816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B0A93-95AA-6A6B-BEC2-F009C4B29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7021772" y="652271"/>
            <a:ext cx="3370997" cy="57866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95DB34-7B43-ED29-EAC8-63F5A04BC374}"/>
              </a:ext>
            </a:extLst>
          </p:cNvPr>
          <p:cNvSpPr/>
          <p:nvPr/>
        </p:nvSpPr>
        <p:spPr>
          <a:xfrm>
            <a:off x="0" y="6489730"/>
            <a:ext cx="12192000" cy="432925"/>
          </a:xfrm>
          <a:prstGeom prst="rect">
            <a:avLst/>
          </a:prstGeom>
          <a:solidFill>
            <a:srgbClr val="00007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9C069E-B472-0B42-1122-C1CCE2E4BA5E}"/>
              </a:ext>
            </a:extLst>
          </p:cNvPr>
          <p:cNvSpPr/>
          <p:nvPr/>
        </p:nvSpPr>
        <p:spPr>
          <a:xfrm>
            <a:off x="0" y="6065747"/>
            <a:ext cx="12192000" cy="432925"/>
          </a:xfrm>
          <a:prstGeom prst="rect">
            <a:avLst/>
          </a:prstGeom>
          <a:solidFill>
            <a:srgbClr val="7CB3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14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ALFLOW">
            <a:extLst>
              <a:ext uri="{FF2B5EF4-FFF2-40B4-BE49-F238E27FC236}">
                <a16:creationId xmlns:a16="http://schemas.microsoft.com/office/drawing/2014/main" id="{3BC2CC7D-D0EE-DBDE-F084-DB204D9755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91493" y="1338575"/>
            <a:ext cx="7209013" cy="4754880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96AD823-981D-0BF0-E442-6AD5225EDA22}"/>
              </a:ext>
            </a:extLst>
          </p:cNvPr>
          <p:cNvSpPr txBox="1">
            <a:spLocks/>
          </p:cNvSpPr>
          <p:nvPr/>
        </p:nvSpPr>
        <p:spPr>
          <a:xfrm>
            <a:off x="0" y="85202"/>
            <a:ext cx="12192000" cy="8016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u="sng" dirty="0">
                <a:solidFill>
                  <a:srgbClr val="222D62"/>
                </a:solidFill>
                <a:latin typeface="Meiryo (Headings)"/>
              </a:rPr>
              <a:t>Flow Diagram For HVDPE </a:t>
            </a:r>
            <a:br>
              <a:rPr lang="en-US" u="sng" dirty="0">
                <a:solidFill>
                  <a:srgbClr val="222D62"/>
                </a:solidFill>
                <a:latin typeface="Meiryo (Headings)"/>
              </a:rPr>
            </a:br>
            <a:r>
              <a:rPr lang="en-US" u="sng" dirty="0">
                <a:solidFill>
                  <a:srgbClr val="222D62"/>
                </a:solidFill>
                <a:latin typeface="Meiryo (Headings)"/>
              </a:rPr>
              <a:t>of Petroleum Hydrocarbons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99F4E8-CDD4-9E6F-4CF0-563E37612045}"/>
              </a:ext>
            </a:extLst>
          </p:cNvPr>
          <p:cNvSpPr/>
          <p:nvPr/>
        </p:nvSpPr>
        <p:spPr>
          <a:xfrm>
            <a:off x="0" y="6489730"/>
            <a:ext cx="12192000" cy="432925"/>
          </a:xfrm>
          <a:prstGeom prst="rect">
            <a:avLst/>
          </a:prstGeom>
          <a:solidFill>
            <a:srgbClr val="00007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AB5A0E-0FE5-C325-E3A7-67974D759FC5}"/>
              </a:ext>
            </a:extLst>
          </p:cNvPr>
          <p:cNvSpPr/>
          <p:nvPr/>
        </p:nvSpPr>
        <p:spPr>
          <a:xfrm>
            <a:off x="0" y="6065747"/>
            <a:ext cx="12192000" cy="432925"/>
          </a:xfrm>
          <a:prstGeom prst="rect">
            <a:avLst/>
          </a:prstGeom>
          <a:solidFill>
            <a:srgbClr val="7CB3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06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CB603-E16F-EC28-CDAD-9B500F80677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868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u="sng" dirty="0">
                <a:solidFill>
                  <a:srgbClr val="222D62"/>
                </a:solidFill>
                <a:latin typeface="Meiryo (Headings)"/>
              </a:rPr>
              <a:t>Flow Diagram For HVDPE</a:t>
            </a:r>
            <a:br>
              <a:rPr lang="en-US" u="sng" dirty="0">
                <a:solidFill>
                  <a:srgbClr val="222D62"/>
                </a:solidFill>
                <a:latin typeface="Meiryo (Headings)"/>
              </a:rPr>
            </a:br>
            <a:r>
              <a:rPr lang="en-US" u="sng" dirty="0">
                <a:solidFill>
                  <a:srgbClr val="222D62"/>
                </a:solidFill>
                <a:latin typeface="Meiryo (Headings)"/>
              </a:rPr>
              <a:t> of Chlorinated Solvents</a:t>
            </a: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3E9C18A6-150C-2F4D-1887-AEC7994A2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2029" y="1218945"/>
            <a:ext cx="6716681" cy="47548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FC4005-308C-D5A9-1CBB-AB1CACF71D4A}"/>
              </a:ext>
            </a:extLst>
          </p:cNvPr>
          <p:cNvSpPr/>
          <p:nvPr/>
        </p:nvSpPr>
        <p:spPr>
          <a:xfrm>
            <a:off x="0" y="6489730"/>
            <a:ext cx="12192000" cy="432925"/>
          </a:xfrm>
          <a:prstGeom prst="rect">
            <a:avLst/>
          </a:prstGeom>
          <a:solidFill>
            <a:srgbClr val="00007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2F4AB0-61C9-1618-418C-DDFF1EF933B8}"/>
              </a:ext>
            </a:extLst>
          </p:cNvPr>
          <p:cNvSpPr/>
          <p:nvPr/>
        </p:nvSpPr>
        <p:spPr>
          <a:xfrm>
            <a:off x="0" y="6065747"/>
            <a:ext cx="12192000" cy="432925"/>
          </a:xfrm>
          <a:prstGeom prst="rect">
            <a:avLst/>
          </a:prstGeom>
          <a:solidFill>
            <a:srgbClr val="7CB3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62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7302B29-A194-4376-ADC8-71933021BD36}"/>
              </a:ext>
            </a:extLst>
          </p:cNvPr>
          <p:cNvGrpSpPr>
            <a:grpSpLocks noChangeAspect="1"/>
          </p:cNvGrpSpPr>
          <p:nvPr/>
        </p:nvGrpSpPr>
        <p:grpSpPr>
          <a:xfrm>
            <a:off x="2936731" y="1703487"/>
            <a:ext cx="6311693" cy="4504291"/>
            <a:chOff x="3285310" y="2360543"/>
            <a:chExt cx="5152403" cy="358504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C77ACAF-8C76-C0A3-A623-99F25443C74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285310" y="2360543"/>
              <a:ext cx="5152403" cy="3585047"/>
              <a:chOff x="688231" y="3849918"/>
              <a:chExt cx="3965967" cy="2759525"/>
            </a:xfrm>
          </p:grpSpPr>
          <p:sp>
            <p:nvSpPr>
              <p:cNvPr id="14" name="Text Box 13">
                <a:extLst>
                  <a:ext uri="{FF2B5EF4-FFF2-40B4-BE49-F238E27FC236}">
                    <a16:creationId xmlns:a16="http://schemas.microsoft.com/office/drawing/2014/main" id="{8F16E5AF-3520-DA2D-ADFA-5B5D01BCAA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8231" y="5566311"/>
                <a:ext cx="1047453" cy="1718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Cone of Depression</a:t>
                </a:r>
              </a:p>
            </p:txBody>
          </p:sp>
          <p:pic>
            <p:nvPicPr>
              <p:cNvPr id="15" name="Picture 4" descr="chart2">
                <a:extLst>
                  <a:ext uri="{FF2B5EF4-FFF2-40B4-BE49-F238E27FC236}">
                    <a16:creationId xmlns:a16="http://schemas.microsoft.com/office/drawing/2014/main" id="{F3BC9E11-3A71-BF19-4663-871369D548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812800" y="3849918"/>
                <a:ext cx="3841398" cy="2560320"/>
              </a:xfrm>
              <a:prstGeom prst="rect">
                <a:avLst/>
              </a:prstGeom>
              <a:solidFill>
                <a:schemeClr val="bg1"/>
              </a:solidFill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871CE2E-1770-5F10-9F1D-20E989A7C055}"/>
                  </a:ext>
                </a:extLst>
              </p:cNvPr>
              <p:cNvSpPr txBox="1"/>
              <p:nvPr/>
            </p:nvSpPr>
            <p:spPr>
              <a:xfrm>
                <a:off x="1778134" y="5738201"/>
                <a:ext cx="6231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DPE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5C22CF5-49EC-2EBF-BF49-27288D0305D3}"/>
                  </a:ext>
                </a:extLst>
              </p:cNvPr>
              <p:cNvSpPr txBox="1"/>
              <p:nvPr/>
            </p:nvSpPr>
            <p:spPr>
              <a:xfrm>
                <a:off x="3726995" y="4291443"/>
                <a:ext cx="285679" cy="1650143"/>
              </a:xfrm>
              <a:prstGeom prst="rect">
                <a:avLst/>
              </a:prstGeom>
              <a:solidFill>
                <a:srgbClr val="99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EB33DFA-D6A1-D86F-D67F-7A0183BE093B}"/>
                  </a:ext>
                </a:extLst>
              </p:cNvPr>
              <p:cNvSpPr txBox="1"/>
              <p:nvPr/>
            </p:nvSpPr>
            <p:spPr>
              <a:xfrm>
                <a:off x="3726995" y="4173152"/>
                <a:ext cx="285679" cy="154701"/>
              </a:xfrm>
              <a:prstGeom prst="rect">
                <a:avLst/>
              </a:prstGeom>
              <a:solidFill>
                <a:srgbClr val="99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D3A43DB-07EE-A96E-ABEE-753EC89CD8E9}"/>
                  </a:ext>
                </a:extLst>
              </p:cNvPr>
              <p:cNvSpPr txBox="1"/>
              <p:nvPr/>
            </p:nvSpPr>
            <p:spPr>
              <a:xfrm>
                <a:off x="3906014" y="4009530"/>
                <a:ext cx="116639" cy="318322"/>
              </a:xfrm>
              <a:prstGeom prst="rect">
                <a:avLst/>
              </a:prstGeom>
              <a:solidFill>
                <a:srgbClr val="99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05010A8-78E0-3B63-36D1-2A79C3C9C2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73146" y="3974538"/>
                <a:ext cx="0" cy="1959545"/>
              </a:xfrm>
              <a:prstGeom prst="line">
                <a:avLst/>
              </a:prstGeom>
              <a:ln w="38100"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D239C69-A1DF-5A5F-2F4D-0447D7685936}"/>
                  </a:ext>
                </a:extLst>
              </p:cNvPr>
              <p:cNvSpPr txBox="1"/>
              <p:nvPr/>
            </p:nvSpPr>
            <p:spPr>
              <a:xfrm>
                <a:off x="3663140" y="4149044"/>
                <a:ext cx="699068" cy="1758434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Installation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of a Fixed Based Unit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E280C5B-F388-372A-B50D-63F0D00EC5CB}"/>
                  </a:ext>
                </a:extLst>
              </p:cNvPr>
              <p:cNvSpPr txBox="1"/>
              <p:nvPr/>
            </p:nvSpPr>
            <p:spPr>
              <a:xfrm>
                <a:off x="2244383" y="6240111"/>
                <a:ext cx="1074310" cy="369332"/>
              </a:xfrm>
              <a:prstGeom prst="rect">
                <a:avLst/>
              </a:prstGeom>
              <a:solidFill>
                <a:srgbClr val="EDF6F5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Months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9077F05-EFFD-D842-CBF0-5D50B294AF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7167"/>
            <a:stretch/>
          </p:blipFill>
          <p:spPr>
            <a:xfrm>
              <a:off x="3823613" y="2536431"/>
              <a:ext cx="3702495" cy="178513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D4989E-BA11-06E9-A59A-1CB0956A23FC}"/>
                </a:ext>
              </a:extLst>
            </p:cNvPr>
            <p:cNvSpPr/>
            <p:nvPr/>
          </p:nvSpPr>
          <p:spPr>
            <a:xfrm>
              <a:off x="7579734" y="2546128"/>
              <a:ext cx="747502" cy="2522069"/>
            </a:xfrm>
            <a:prstGeom prst="rect">
              <a:avLst/>
            </a:prstGeom>
            <a:solidFill>
              <a:srgbClr val="98FF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B80E79C-4D17-A39B-5C80-0F4BE13DB737}"/>
              </a:ext>
            </a:extLst>
          </p:cNvPr>
          <p:cNvSpPr/>
          <p:nvPr/>
        </p:nvSpPr>
        <p:spPr>
          <a:xfrm>
            <a:off x="0" y="6489730"/>
            <a:ext cx="12192000" cy="432925"/>
          </a:xfrm>
          <a:prstGeom prst="rect">
            <a:avLst/>
          </a:prstGeom>
          <a:solidFill>
            <a:srgbClr val="00007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553E57-D826-1E47-A94F-C32A0936F201}"/>
              </a:ext>
            </a:extLst>
          </p:cNvPr>
          <p:cNvSpPr/>
          <p:nvPr/>
        </p:nvSpPr>
        <p:spPr>
          <a:xfrm>
            <a:off x="0" y="6065747"/>
            <a:ext cx="12192000" cy="432925"/>
          </a:xfrm>
          <a:prstGeom prst="rect">
            <a:avLst/>
          </a:prstGeom>
          <a:solidFill>
            <a:srgbClr val="7CB3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1035C2-A4D0-08AD-993E-37256153266E}"/>
              </a:ext>
            </a:extLst>
          </p:cNvPr>
          <p:cNvSpPr/>
          <p:nvPr/>
        </p:nvSpPr>
        <p:spPr>
          <a:xfrm>
            <a:off x="-6842" y="154365"/>
            <a:ext cx="121988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(Headings)"/>
                <a:ea typeface="MS PGothic" panose="020B0600070205080204" pitchFamily="34" charset="-128"/>
              </a:rPr>
              <a:t>Plume Size: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(Headings)"/>
                <a:ea typeface="MS PGothic" panose="020B0600070205080204" pitchFamily="34" charset="-128"/>
              </a:rPr>
              <a:t>CalClean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(Headings)"/>
                <a:ea typeface="MS PGothic" panose="020B0600070205080204" pitchFamily="34" charset="-128"/>
              </a:rPr>
              <a:t> DPE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(Headings)"/>
                <a:ea typeface="MS PGothic" panose="020B0600070205080204" pitchFamily="34" charset="-128"/>
              </a:rPr>
              <a:t>vs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(Headings)"/>
                <a:ea typeface="MS PGothic" panose="020B0600070205080204" pitchFamily="34" charset="-128"/>
              </a:rPr>
              <a:t>Months of Installing a Fixed Based Unit</a:t>
            </a:r>
          </a:p>
        </p:txBody>
      </p:sp>
    </p:spTree>
    <p:extLst>
      <p:ext uri="{BB962C8B-B14F-4D97-AF65-F5344CB8AC3E}">
        <p14:creationId xmlns:p14="http://schemas.microsoft.com/office/powerpoint/2010/main" val="3667845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2865</TotalTime>
  <Words>2031</Words>
  <Application>Microsoft Office PowerPoint</Application>
  <PresentationFormat>Widescreen</PresentationFormat>
  <Paragraphs>274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MS PGothic</vt:lpstr>
      <vt:lpstr>Arial</vt:lpstr>
      <vt:lpstr>Calibri</vt:lpstr>
      <vt:lpstr>Calibri Light</vt:lpstr>
      <vt:lpstr>Lucida Sans Unicode</vt:lpstr>
      <vt:lpstr>Meiryo (Body)</vt:lpstr>
      <vt:lpstr>Meiryo (Headings)</vt:lpstr>
      <vt:lpstr>Symbol</vt:lpstr>
      <vt:lpstr>Times New Roman</vt:lpstr>
      <vt:lpstr>verdana</vt:lpstr>
      <vt:lpstr>Office Theme</vt:lpstr>
      <vt:lpstr>PowerPoint Presentation</vt:lpstr>
      <vt:lpstr>Summary of Presentation</vt:lpstr>
      <vt:lpstr>Capabilities</vt:lpstr>
      <vt:lpstr>Storage Locations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Study #1</vt:lpstr>
      <vt:lpstr>Case Study #2</vt:lpstr>
      <vt:lpstr>Case Study #3</vt:lpstr>
      <vt:lpstr>Case Study #4</vt:lpstr>
      <vt:lpstr>PowerPoint Presentation</vt:lpstr>
      <vt:lpstr>PowerPoint Presentation</vt:lpstr>
      <vt:lpstr>PowerPoint Presentation</vt:lpstr>
      <vt:lpstr>PowerPoint Presentation</vt:lpstr>
      <vt:lpstr>Recommendations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Jennifer Tidwell</dc:creator>
  <cp:lastModifiedBy>Jennifer Tidwell</cp:lastModifiedBy>
  <cp:revision>73</cp:revision>
  <cp:lastPrinted>2025-02-19T22:25:20Z</cp:lastPrinted>
  <dcterms:created xsi:type="dcterms:W3CDTF">2025-02-16T22:26:06Z</dcterms:created>
  <dcterms:modified xsi:type="dcterms:W3CDTF">2025-06-16T18:38:56Z</dcterms:modified>
</cp:coreProperties>
</file>